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86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8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8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0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21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rawing1.xml" ContentType="application/vnd.ms-office.drawingml.diagramDrawing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0" r:id="rId1"/>
  </p:sldMasterIdLst>
  <p:notesMasterIdLst>
    <p:notesMasterId r:id="rId100"/>
  </p:notesMasterIdLst>
  <p:handoutMasterIdLst>
    <p:handoutMasterId r:id="rId101"/>
  </p:handoutMasterIdLst>
  <p:sldIdLst>
    <p:sldId id="257" r:id="rId2"/>
    <p:sldId id="259" r:id="rId3"/>
    <p:sldId id="260" r:id="rId4"/>
    <p:sldId id="332" r:id="rId5"/>
    <p:sldId id="365" r:id="rId6"/>
    <p:sldId id="372" r:id="rId7"/>
    <p:sldId id="366" r:id="rId8"/>
    <p:sldId id="367" r:id="rId9"/>
    <p:sldId id="368" r:id="rId10"/>
    <p:sldId id="369" r:id="rId11"/>
    <p:sldId id="370" r:id="rId12"/>
    <p:sldId id="430" r:id="rId13"/>
    <p:sldId id="364" r:id="rId14"/>
    <p:sldId id="289" r:id="rId15"/>
    <p:sldId id="348" r:id="rId16"/>
    <p:sldId id="338" r:id="rId17"/>
    <p:sldId id="363" r:id="rId18"/>
    <p:sldId id="371" r:id="rId19"/>
    <p:sldId id="320" r:id="rId20"/>
    <p:sldId id="349" r:id="rId21"/>
    <p:sldId id="350" r:id="rId22"/>
    <p:sldId id="373" r:id="rId23"/>
    <p:sldId id="374" r:id="rId24"/>
    <p:sldId id="375" r:id="rId25"/>
    <p:sldId id="409" r:id="rId26"/>
    <p:sldId id="377" r:id="rId27"/>
    <p:sldId id="383" r:id="rId28"/>
    <p:sldId id="378" r:id="rId29"/>
    <p:sldId id="379" r:id="rId30"/>
    <p:sldId id="380" r:id="rId31"/>
    <p:sldId id="381" r:id="rId32"/>
    <p:sldId id="410" r:id="rId33"/>
    <p:sldId id="382" r:id="rId34"/>
    <p:sldId id="384" r:id="rId35"/>
    <p:sldId id="385" r:id="rId36"/>
    <p:sldId id="321" r:id="rId37"/>
    <p:sldId id="351" r:id="rId38"/>
    <p:sldId id="352" r:id="rId39"/>
    <p:sldId id="386" r:id="rId40"/>
    <p:sldId id="411" r:id="rId41"/>
    <p:sldId id="387" r:id="rId42"/>
    <p:sldId id="323" r:id="rId43"/>
    <p:sldId id="353" r:id="rId44"/>
    <p:sldId id="354" r:id="rId45"/>
    <p:sldId id="388" r:id="rId46"/>
    <p:sldId id="412" r:id="rId47"/>
    <p:sldId id="414" r:id="rId48"/>
    <p:sldId id="415" r:id="rId49"/>
    <p:sldId id="324" r:id="rId50"/>
    <p:sldId id="355" r:id="rId51"/>
    <p:sldId id="356" r:id="rId52"/>
    <p:sldId id="390" r:id="rId53"/>
    <p:sldId id="389" r:id="rId54"/>
    <p:sldId id="333" r:id="rId55"/>
    <p:sldId id="325" r:id="rId56"/>
    <p:sldId id="357" r:id="rId57"/>
    <p:sldId id="416" r:id="rId58"/>
    <p:sldId id="417" r:id="rId59"/>
    <p:sldId id="391" r:id="rId60"/>
    <p:sldId id="392" r:id="rId61"/>
    <p:sldId id="393" r:id="rId62"/>
    <p:sldId id="418" r:id="rId63"/>
    <p:sldId id="419" r:id="rId64"/>
    <p:sldId id="326" r:id="rId65"/>
    <p:sldId id="358" r:id="rId66"/>
    <p:sldId id="398" r:id="rId67"/>
    <p:sldId id="421" r:id="rId68"/>
    <p:sldId id="327" r:id="rId69"/>
    <p:sldId id="359" r:id="rId70"/>
    <p:sldId id="400" r:id="rId71"/>
    <p:sldId id="423" r:id="rId72"/>
    <p:sldId id="422" r:id="rId73"/>
    <p:sldId id="403" r:id="rId74"/>
    <p:sldId id="424" r:id="rId75"/>
    <p:sldId id="334" r:id="rId76"/>
    <p:sldId id="336" r:id="rId77"/>
    <p:sldId id="360" r:id="rId78"/>
    <p:sldId id="425" r:id="rId79"/>
    <p:sldId id="426" r:id="rId80"/>
    <p:sldId id="436" r:id="rId81"/>
    <p:sldId id="437" r:id="rId82"/>
    <p:sldId id="438" r:id="rId83"/>
    <p:sldId id="439" r:id="rId84"/>
    <p:sldId id="440" r:id="rId85"/>
    <p:sldId id="441" r:id="rId86"/>
    <p:sldId id="442" r:id="rId87"/>
    <p:sldId id="443" r:id="rId88"/>
    <p:sldId id="444" r:id="rId89"/>
    <p:sldId id="445" r:id="rId90"/>
    <p:sldId id="446" r:id="rId91"/>
    <p:sldId id="447" r:id="rId92"/>
    <p:sldId id="448" r:id="rId93"/>
    <p:sldId id="431" r:id="rId94"/>
    <p:sldId id="432" r:id="rId95"/>
    <p:sldId id="433" r:id="rId96"/>
    <p:sldId id="434" r:id="rId97"/>
    <p:sldId id="435" r:id="rId98"/>
    <p:sldId id="284" r:id="rId9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F7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9" autoAdjust="0"/>
    <p:restoredTop sz="94660"/>
  </p:normalViewPr>
  <p:slideViewPr>
    <p:cSldViewPr snapToGrid="0">
      <p:cViewPr varScale="1">
        <p:scale>
          <a:sx n="41" d="100"/>
          <a:sy n="41" d="100"/>
        </p:scale>
        <p:origin x="60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3020"/>
    </p:cViewPr>
  </p:sorter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ustomXml" Target="../customXml/item2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108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E49C77-A804-4937-9BA9-B06E7F1B83C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D808586-246B-4D3F-8328-4ACF7C77D510}">
      <dgm:prSet phldrT="[Texto]" custT="1"/>
      <dgm:spPr/>
      <dgm:t>
        <a:bodyPr/>
        <a:lstStyle/>
        <a:p>
          <a:r>
            <a:rPr lang="es-ES" sz="1500" dirty="0" smtClean="0"/>
            <a:t>Procedimiento </a:t>
          </a:r>
          <a:r>
            <a:rPr lang="es-PE" altLang="es-PE" sz="1500" dirty="0" smtClean="0"/>
            <a:t>para la Gestión de Proyectos Informáticos</a:t>
          </a:r>
          <a:endParaRPr lang="es-ES" sz="1500" dirty="0"/>
        </a:p>
      </dgm:t>
    </dgm:pt>
    <dgm:pt modelId="{6BEF25D6-5AF2-4F77-8D91-159FA3CD7DCA}" type="parTrans" cxnId="{A01DA53E-7F71-4749-979C-C70B741F8B30}">
      <dgm:prSet/>
      <dgm:spPr/>
      <dgm:t>
        <a:bodyPr/>
        <a:lstStyle/>
        <a:p>
          <a:endParaRPr lang="es-ES" sz="1500"/>
        </a:p>
      </dgm:t>
    </dgm:pt>
    <dgm:pt modelId="{1063A45D-B078-4FD6-AD6D-CB4ACDA18F14}" type="sibTrans" cxnId="{A01DA53E-7F71-4749-979C-C70B741F8B30}">
      <dgm:prSet/>
      <dgm:spPr/>
      <dgm:t>
        <a:bodyPr/>
        <a:lstStyle/>
        <a:p>
          <a:endParaRPr lang="es-ES" sz="1500"/>
        </a:p>
      </dgm:t>
    </dgm:pt>
    <dgm:pt modelId="{3E59605C-2EA6-48C8-B725-0CA55000DB8A}">
      <dgm:prSet phldrT="[Texto]" custT="1"/>
      <dgm:spPr/>
      <dgm:t>
        <a:bodyPr/>
        <a:lstStyle/>
        <a:p>
          <a:r>
            <a:rPr lang="es-ES" sz="1500" dirty="0" smtClean="0"/>
            <a:t>Inicio</a:t>
          </a:r>
          <a:endParaRPr lang="es-ES" sz="1500" dirty="0"/>
        </a:p>
      </dgm:t>
    </dgm:pt>
    <dgm:pt modelId="{4A800F42-854C-4F01-9EDD-380F44CD5834}" type="parTrans" cxnId="{7DF1FC81-67E3-477E-BE58-BFC1EBAC6A30}">
      <dgm:prSet/>
      <dgm:spPr/>
      <dgm:t>
        <a:bodyPr/>
        <a:lstStyle/>
        <a:p>
          <a:endParaRPr lang="es-ES" sz="1500"/>
        </a:p>
      </dgm:t>
    </dgm:pt>
    <dgm:pt modelId="{8CA66A47-12DD-44AA-9EC7-3F235DD188CD}" type="sibTrans" cxnId="{7DF1FC81-67E3-477E-BE58-BFC1EBAC6A30}">
      <dgm:prSet/>
      <dgm:spPr/>
      <dgm:t>
        <a:bodyPr/>
        <a:lstStyle/>
        <a:p>
          <a:endParaRPr lang="es-ES" sz="1500"/>
        </a:p>
      </dgm:t>
    </dgm:pt>
    <dgm:pt modelId="{A6155209-A2F3-466D-B320-7F137F26B3A5}">
      <dgm:prSet phldrT="[Texto]" custT="1"/>
      <dgm:spPr/>
      <dgm:t>
        <a:bodyPr/>
        <a:lstStyle/>
        <a:p>
          <a:r>
            <a:rPr lang="es-ES" sz="1500" dirty="0" smtClean="0"/>
            <a:t>Incepción</a:t>
          </a:r>
          <a:endParaRPr lang="es-ES" sz="1500" dirty="0"/>
        </a:p>
      </dgm:t>
    </dgm:pt>
    <dgm:pt modelId="{CE18DA64-5475-4B1F-BC38-E0F19291A684}" type="parTrans" cxnId="{F78D22D2-46E3-4270-9B71-B0AC313CD65F}">
      <dgm:prSet/>
      <dgm:spPr/>
      <dgm:t>
        <a:bodyPr/>
        <a:lstStyle/>
        <a:p>
          <a:endParaRPr lang="es-ES" sz="1500"/>
        </a:p>
      </dgm:t>
    </dgm:pt>
    <dgm:pt modelId="{2CD3189B-6A7F-42F9-8FF6-12DD94849773}" type="sibTrans" cxnId="{F78D22D2-46E3-4270-9B71-B0AC313CD65F}">
      <dgm:prSet/>
      <dgm:spPr/>
      <dgm:t>
        <a:bodyPr/>
        <a:lstStyle/>
        <a:p>
          <a:endParaRPr lang="es-ES" sz="1500"/>
        </a:p>
      </dgm:t>
    </dgm:pt>
    <dgm:pt modelId="{AE311FF1-EC8C-4729-A6E0-B33AF87819E7}">
      <dgm:prSet phldrT="[Texto]" custT="1"/>
      <dgm:spPr/>
      <dgm:t>
        <a:bodyPr/>
        <a:lstStyle/>
        <a:p>
          <a:r>
            <a:rPr lang="es-PE" altLang="es-PE" sz="1500" dirty="0" smtClean="0"/>
            <a:t>Procedimiento para la Gestión Ágil de Proyectos Informáticos</a:t>
          </a:r>
          <a:endParaRPr lang="es-ES" sz="1500" dirty="0"/>
        </a:p>
      </dgm:t>
    </dgm:pt>
    <dgm:pt modelId="{1EACAC24-B2C1-4696-8B74-3FDC14AFA6DD}" type="parTrans" cxnId="{C1F533F0-8BD5-48A0-BE4E-B5755A4F703E}">
      <dgm:prSet/>
      <dgm:spPr/>
      <dgm:t>
        <a:bodyPr/>
        <a:lstStyle/>
        <a:p>
          <a:endParaRPr lang="es-ES" sz="1500"/>
        </a:p>
      </dgm:t>
    </dgm:pt>
    <dgm:pt modelId="{24191AB8-EDEA-4A21-8A97-BA60A76E16AB}" type="sibTrans" cxnId="{C1F533F0-8BD5-48A0-BE4E-B5755A4F703E}">
      <dgm:prSet/>
      <dgm:spPr/>
      <dgm:t>
        <a:bodyPr/>
        <a:lstStyle/>
        <a:p>
          <a:endParaRPr lang="es-ES" sz="1500"/>
        </a:p>
      </dgm:t>
    </dgm:pt>
    <dgm:pt modelId="{4BE22522-E101-4DDB-8CB1-D3FCB1A7528A}">
      <dgm:prSet phldrT="[Texto]" custT="1"/>
      <dgm:spPr/>
      <dgm:t>
        <a:bodyPr/>
        <a:lstStyle/>
        <a:p>
          <a:r>
            <a:rPr lang="es-PE" altLang="es-PE" sz="1500" dirty="0" smtClean="0"/>
            <a:t>Procedimiento para la Gestión de Cambios</a:t>
          </a:r>
          <a:endParaRPr lang="es-ES" sz="1500" dirty="0"/>
        </a:p>
      </dgm:t>
    </dgm:pt>
    <dgm:pt modelId="{393B54E6-106D-43A9-9360-39EADCD1ABFD}" type="parTrans" cxnId="{C9C61F0A-D32F-41DE-A9C9-8CECF91BD2ED}">
      <dgm:prSet/>
      <dgm:spPr/>
      <dgm:t>
        <a:bodyPr/>
        <a:lstStyle/>
        <a:p>
          <a:endParaRPr lang="es-ES" sz="1500"/>
        </a:p>
      </dgm:t>
    </dgm:pt>
    <dgm:pt modelId="{1F86AF61-DEAC-4A42-9B57-6BDB0FEC0C80}" type="sibTrans" cxnId="{C9C61F0A-D32F-41DE-A9C9-8CECF91BD2ED}">
      <dgm:prSet/>
      <dgm:spPr/>
      <dgm:t>
        <a:bodyPr/>
        <a:lstStyle/>
        <a:p>
          <a:endParaRPr lang="es-ES" sz="1500"/>
        </a:p>
      </dgm:t>
    </dgm:pt>
    <dgm:pt modelId="{A65C573B-D9D2-41AC-A2C0-1B4E4D4A957A}">
      <dgm:prSet phldrT="[Texto]" custT="1"/>
      <dgm:spPr/>
      <dgm:t>
        <a:bodyPr/>
        <a:lstStyle/>
        <a:p>
          <a:r>
            <a:rPr lang="es-ES" sz="1500" dirty="0" smtClean="0"/>
            <a:t>Planificación</a:t>
          </a:r>
          <a:endParaRPr lang="es-ES" sz="1500" dirty="0"/>
        </a:p>
      </dgm:t>
    </dgm:pt>
    <dgm:pt modelId="{7E057E3F-31C7-4373-8404-18C2DDB88E0B}" type="parTrans" cxnId="{3DDA4C8B-2FC4-4AF2-BA6E-B1200EF99003}">
      <dgm:prSet/>
      <dgm:spPr/>
      <dgm:t>
        <a:bodyPr/>
        <a:lstStyle/>
        <a:p>
          <a:endParaRPr lang="es-ES" sz="1500"/>
        </a:p>
      </dgm:t>
    </dgm:pt>
    <dgm:pt modelId="{11311829-88C8-4D5C-A2F3-0F1971610073}" type="sibTrans" cxnId="{3DDA4C8B-2FC4-4AF2-BA6E-B1200EF99003}">
      <dgm:prSet/>
      <dgm:spPr/>
      <dgm:t>
        <a:bodyPr/>
        <a:lstStyle/>
        <a:p>
          <a:endParaRPr lang="es-ES" sz="1500"/>
        </a:p>
      </dgm:t>
    </dgm:pt>
    <dgm:pt modelId="{7353A10E-5B0C-44B2-935F-A58DBFF830FD}">
      <dgm:prSet phldrT="[Texto]" custT="1"/>
      <dgm:spPr/>
      <dgm:t>
        <a:bodyPr/>
        <a:lstStyle/>
        <a:p>
          <a:r>
            <a:rPr lang="es-ES" sz="1500" dirty="0" smtClean="0"/>
            <a:t>Ejecución</a:t>
          </a:r>
          <a:endParaRPr lang="es-ES" sz="1500" dirty="0"/>
        </a:p>
      </dgm:t>
    </dgm:pt>
    <dgm:pt modelId="{EFB72B4C-D0F4-4B5D-BEE8-41BC43B80AC6}" type="parTrans" cxnId="{D2E4475D-DA20-474B-B267-0052DC725FB8}">
      <dgm:prSet/>
      <dgm:spPr/>
      <dgm:t>
        <a:bodyPr/>
        <a:lstStyle/>
        <a:p>
          <a:endParaRPr lang="es-ES" sz="1500"/>
        </a:p>
      </dgm:t>
    </dgm:pt>
    <dgm:pt modelId="{528E7026-0231-43CE-A7D4-7B106C53D86E}" type="sibTrans" cxnId="{D2E4475D-DA20-474B-B267-0052DC725FB8}">
      <dgm:prSet/>
      <dgm:spPr/>
      <dgm:t>
        <a:bodyPr/>
        <a:lstStyle/>
        <a:p>
          <a:endParaRPr lang="es-ES" sz="1500"/>
        </a:p>
      </dgm:t>
    </dgm:pt>
    <dgm:pt modelId="{2060A938-159C-44E5-B9B5-DCB4F4B5F9E4}">
      <dgm:prSet phldrT="[Texto]" custT="1"/>
      <dgm:spPr/>
      <dgm:t>
        <a:bodyPr/>
        <a:lstStyle/>
        <a:p>
          <a:r>
            <a:rPr lang="es-ES" sz="1500" dirty="0" smtClean="0"/>
            <a:t>Monitoreo y Control</a:t>
          </a:r>
          <a:endParaRPr lang="es-ES" sz="1500" dirty="0"/>
        </a:p>
      </dgm:t>
    </dgm:pt>
    <dgm:pt modelId="{F3999089-633D-4304-BCE8-0460A33AFFA8}" type="parTrans" cxnId="{AA9CFC26-CDEE-4C6E-A05B-9353DC3FBED6}">
      <dgm:prSet/>
      <dgm:spPr/>
      <dgm:t>
        <a:bodyPr/>
        <a:lstStyle/>
        <a:p>
          <a:endParaRPr lang="es-ES" sz="1500"/>
        </a:p>
      </dgm:t>
    </dgm:pt>
    <dgm:pt modelId="{AAE2B47A-F3D8-4458-8826-D8FC615C55F7}" type="sibTrans" cxnId="{AA9CFC26-CDEE-4C6E-A05B-9353DC3FBED6}">
      <dgm:prSet/>
      <dgm:spPr/>
      <dgm:t>
        <a:bodyPr/>
        <a:lstStyle/>
        <a:p>
          <a:endParaRPr lang="es-ES" sz="1500"/>
        </a:p>
      </dgm:t>
    </dgm:pt>
    <dgm:pt modelId="{8E18954F-6B13-4F5C-8288-53FBD1C2A915}">
      <dgm:prSet phldrT="[Texto]" custT="1"/>
      <dgm:spPr/>
      <dgm:t>
        <a:bodyPr/>
        <a:lstStyle/>
        <a:p>
          <a:r>
            <a:rPr lang="es-ES" sz="1500" dirty="0" smtClean="0"/>
            <a:t>Cierre</a:t>
          </a:r>
          <a:endParaRPr lang="es-ES" sz="1500" dirty="0"/>
        </a:p>
      </dgm:t>
    </dgm:pt>
    <dgm:pt modelId="{1146122E-71BF-4269-AE34-E247324DB8B3}" type="parTrans" cxnId="{E21DD121-DC1C-47D1-A144-09BE6FCB152C}">
      <dgm:prSet/>
      <dgm:spPr/>
      <dgm:t>
        <a:bodyPr/>
        <a:lstStyle/>
        <a:p>
          <a:endParaRPr lang="es-ES" sz="1500"/>
        </a:p>
      </dgm:t>
    </dgm:pt>
    <dgm:pt modelId="{03F2D716-DB10-4B0A-ADE3-B2F38F3F446E}" type="sibTrans" cxnId="{E21DD121-DC1C-47D1-A144-09BE6FCB152C}">
      <dgm:prSet/>
      <dgm:spPr/>
      <dgm:t>
        <a:bodyPr/>
        <a:lstStyle/>
        <a:p>
          <a:endParaRPr lang="es-ES" sz="1500"/>
        </a:p>
      </dgm:t>
    </dgm:pt>
    <dgm:pt modelId="{CC9818C7-FDE3-4382-AAE1-571179D047AC}">
      <dgm:prSet phldrT="[Texto]" custT="1"/>
      <dgm:spPr/>
      <dgm:t>
        <a:bodyPr/>
        <a:lstStyle/>
        <a:p>
          <a:r>
            <a:rPr lang="es-ES" sz="1500" dirty="0" smtClean="0"/>
            <a:t>Planificación</a:t>
          </a:r>
          <a:endParaRPr lang="es-ES" sz="1500" dirty="0"/>
        </a:p>
      </dgm:t>
    </dgm:pt>
    <dgm:pt modelId="{8AC13785-2EA1-42BC-856D-279E4787A91A}" type="parTrans" cxnId="{ED947482-CF26-45EA-B5CA-E6391B27317A}">
      <dgm:prSet/>
      <dgm:spPr/>
      <dgm:t>
        <a:bodyPr/>
        <a:lstStyle/>
        <a:p>
          <a:endParaRPr lang="es-ES" sz="1500"/>
        </a:p>
      </dgm:t>
    </dgm:pt>
    <dgm:pt modelId="{A3815222-6805-49A0-A5D3-809D8AC18B0E}" type="sibTrans" cxnId="{ED947482-CF26-45EA-B5CA-E6391B27317A}">
      <dgm:prSet/>
      <dgm:spPr/>
      <dgm:t>
        <a:bodyPr/>
        <a:lstStyle/>
        <a:p>
          <a:endParaRPr lang="es-ES" sz="1500"/>
        </a:p>
      </dgm:t>
    </dgm:pt>
    <dgm:pt modelId="{81ABD6E8-C0EF-484C-85B9-C0922C1FF7B5}">
      <dgm:prSet phldrT="[Texto]" custT="1"/>
      <dgm:spPr/>
      <dgm:t>
        <a:bodyPr/>
        <a:lstStyle/>
        <a:p>
          <a:r>
            <a:rPr lang="es-ES" sz="1500" dirty="0" smtClean="0"/>
            <a:t>Ejecución</a:t>
          </a:r>
          <a:endParaRPr lang="es-ES" sz="1500" dirty="0"/>
        </a:p>
      </dgm:t>
    </dgm:pt>
    <dgm:pt modelId="{D9C5F4B8-2139-434E-A555-6F66640D6888}" type="parTrans" cxnId="{A9B3BD18-09D0-488A-8986-F005EB6D099B}">
      <dgm:prSet/>
      <dgm:spPr/>
      <dgm:t>
        <a:bodyPr/>
        <a:lstStyle/>
        <a:p>
          <a:endParaRPr lang="es-ES" sz="1500"/>
        </a:p>
      </dgm:t>
    </dgm:pt>
    <dgm:pt modelId="{F810B6CF-6D8A-42BB-B682-0D7D33BB721D}" type="sibTrans" cxnId="{A9B3BD18-09D0-488A-8986-F005EB6D099B}">
      <dgm:prSet/>
      <dgm:spPr/>
      <dgm:t>
        <a:bodyPr/>
        <a:lstStyle/>
        <a:p>
          <a:endParaRPr lang="es-ES" sz="1500"/>
        </a:p>
      </dgm:t>
    </dgm:pt>
    <dgm:pt modelId="{61AABD65-6552-4FFD-8181-12B10BD50105}">
      <dgm:prSet phldrT="[Texto]" custT="1"/>
      <dgm:spPr/>
      <dgm:t>
        <a:bodyPr/>
        <a:lstStyle/>
        <a:p>
          <a:r>
            <a:rPr lang="es-ES" sz="1500" dirty="0" smtClean="0"/>
            <a:t>Procedimiento de Evaluación de Proyectos</a:t>
          </a:r>
          <a:endParaRPr lang="es-ES" sz="1500" dirty="0"/>
        </a:p>
      </dgm:t>
    </dgm:pt>
    <dgm:pt modelId="{1744CB3E-5ACB-4FC4-AAA6-CD315F9979BF}" type="parTrans" cxnId="{5BF08684-6441-4ED9-8554-E269D1764271}">
      <dgm:prSet/>
      <dgm:spPr/>
      <dgm:t>
        <a:bodyPr/>
        <a:lstStyle/>
        <a:p>
          <a:endParaRPr lang="es-PE"/>
        </a:p>
      </dgm:t>
    </dgm:pt>
    <dgm:pt modelId="{437C391D-87DA-4EA6-8CBA-22B445383F8F}" type="sibTrans" cxnId="{5BF08684-6441-4ED9-8554-E269D1764271}">
      <dgm:prSet/>
      <dgm:spPr/>
      <dgm:t>
        <a:bodyPr/>
        <a:lstStyle/>
        <a:p>
          <a:endParaRPr lang="es-PE"/>
        </a:p>
      </dgm:t>
    </dgm:pt>
    <dgm:pt modelId="{87938B2E-AD80-4323-9EAD-06A948007144}">
      <dgm:prSet phldrT="[Texto]" custT="1"/>
      <dgm:spPr/>
      <dgm:t>
        <a:bodyPr/>
        <a:lstStyle/>
        <a:p>
          <a:r>
            <a:rPr lang="es-PE" altLang="es-PE" sz="1500" dirty="0" smtClean="0"/>
            <a:t>Procedimiento de Gestión de Configuración</a:t>
          </a:r>
          <a:endParaRPr lang="es-ES" sz="1500" dirty="0"/>
        </a:p>
      </dgm:t>
    </dgm:pt>
    <dgm:pt modelId="{4E36CAED-1E9C-4496-9165-61C5D86805DC}" type="parTrans" cxnId="{662B5EC5-F580-4AB4-AA86-0093B6FDF30F}">
      <dgm:prSet/>
      <dgm:spPr/>
      <dgm:t>
        <a:bodyPr/>
        <a:lstStyle/>
        <a:p>
          <a:endParaRPr lang="es-PE"/>
        </a:p>
      </dgm:t>
    </dgm:pt>
    <dgm:pt modelId="{A5EB1A65-EA2A-4478-AD6A-7CED6C1652D2}" type="sibTrans" cxnId="{662B5EC5-F580-4AB4-AA86-0093B6FDF30F}">
      <dgm:prSet/>
      <dgm:spPr/>
      <dgm:t>
        <a:bodyPr/>
        <a:lstStyle/>
        <a:p>
          <a:endParaRPr lang="es-PE"/>
        </a:p>
      </dgm:t>
    </dgm:pt>
    <dgm:pt modelId="{74033739-8231-486D-8EBE-8EA78A216AAD}">
      <dgm:prSet phldrT="[Texto]" custT="1"/>
      <dgm:spPr/>
      <dgm:t>
        <a:bodyPr/>
        <a:lstStyle/>
        <a:p>
          <a:r>
            <a:rPr lang="es-PE" altLang="es-PE" sz="1500" dirty="0" smtClean="0"/>
            <a:t>Procedimiento para la Gestión de Adquisiciones</a:t>
          </a:r>
          <a:endParaRPr lang="es-ES" sz="1500" dirty="0"/>
        </a:p>
      </dgm:t>
    </dgm:pt>
    <dgm:pt modelId="{C41BF916-D05C-4B90-B831-8878F43C8303}" type="parTrans" cxnId="{CD25C8BF-46C8-4809-A4E5-F01D3F72F573}">
      <dgm:prSet/>
      <dgm:spPr/>
      <dgm:t>
        <a:bodyPr/>
        <a:lstStyle/>
        <a:p>
          <a:endParaRPr lang="es-PE"/>
        </a:p>
      </dgm:t>
    </dgm:pt>
    <dgm:pt modelId="{A0373A3D-519E-494E-B32C-8F532F39E6B4}" type="sibTrans" cxnId="{CD25C8BF-46C8-4809-A4E5-F01D3F72F573}">
      <dgm:prSet/>
      <dgm:spPr/>
      <dgm:t>
        <a:bodyPr/>
        <a:lstStyle/>
        <a:p>
          <a:endParaRPr lang="es-PE"/>
        </a:p>
      </dgm:t>
    </dgm:pt>
    <dgm:pt modelId="{AD4E7F46-E4D9-485A-A587-54035689972B}" type="pres">
      <dgm:prSet presAssocID="{6BE49C77-A804-4937-9BA9-B06E7F1B83C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6F2F190-51CE-4F35-AA4F-F726FB40E762}" type="pres">
      <dgm:prSet presAssocID="{61AABD65-6552-4FFD-8181-12B10BD50105}" presName="parentLin" presStyleCnt="0"/>
      <dgm:spPr/>
    </dgm:pt>
    <dgm:pt modelId="{96707C5B-0E34-4E27-A561-EB18261744E4}" type="pres">
      <dgm:prSet presAssocID="{61AABD65-6552-4FFD-8181-12B10BD50105}" presName="parentLeftMargin" presStyleLbl="node1" presStyleIdx="0" presStyleCnt="6"/>
      <dgm:spPr/>
      <dgm:t>
        <a:bodyPr/>
        <a:lstStyle/>
        <a:p>
          <a:endParaRPr lang="es-PE"/>
        </a:p>
      </dgm:t>
    </dgm:pt>
    <dgm:pt modelId="{99B3263C-4D47-4C8E-9CDF-F9051D76F302}" type="pres">
      <dgm:prSet presAssocID="{61AABD65-6552-4FFD-8181-12B10BD50105}" presName="parentText" presStyleLbl="node1" presStyleIdx="0" presStyleCnt="6" custScaleX="90485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84AC420-545D-497E-8BAF-8D8C42314D6D}" type="pres">
      <dgm:prSet presAssocID="{61AABD65-6552-4FFD-8181-12B10BD50105}" presName="negativeSpace" presStyleCnt="0"/>
      <dgm:spPr/>
    </dgm:pt>
    <dgm:pt modelId="{23B6447F-2DE3-44E3-ABF4-414B2FB205A8}" type="pres">
      <dgm:prSet presAssocID="{61AABD65-6552-4FFD-8181-12B10BD50105}" presName="childText" presStyleLbl="conFgAcc1" presStyleIdx="0" presStyleCnt="6" custScaleX="75314">
        <dgm:presLayoutVars>
          <dgm:bulletEnabled val="1"/>
        </dgm:presLayoutVars>
      </dgm:prSet>
      <dgm:spPr/>
    </dgm:pt>
    <dgm:pt modelId="{501125CB-77EB-4AFA-9E21-FBB4E179F6DC}" type="pres">
      <dgm:prSet presAssocID="{437C391D-87DA-4EA6-8CBA-22B445383F8F}" presName="spaceBetweenRectangles" presStyleCnt="0"/>
      <dgm:spPr/>
    </dgm:pt>
    <dgm:pt modelId="{946F66CF-320C-4FBE-9229-1CBD474E47DB}" type="pres">
      <dgm:prSet presAssocID="{9D808586-246B-4D3F-8328-4ACF7C77D510}" presName="parentLin" presStyleCnt="0"/>
      <dgm:spPr/>
    </dgm:pt>
    <dgm:pt modelId="{874598C6-84EC-4AED-8329-905F082C7106}" type="pres">
      <dgm:prSet presAssocID="{9D808586-246B-4D3F-8328-4ACF7C77D510}" presName="parentLeftMargin" presStyleLbl="node1" presStyleIdx="0" presStyleCnt="6"/>
      <dgm:spPr/>
      <dgm:t>
        <a:bodyPr/>
        <a:lstStyle/>
        <a:p>
          <a:endParaRPr lang="es-PE"/>
        </a:p>
      </dgm:t>
    </dgm:pt>
    <dgm:pt modelId="{EF24F413-4418-49A6-BD7A-7738315B2A2F}" type="pres">
      <dgm:prSet presAssocID="{9D808586-246B-4D3F-8328-4ACF7C77D510}" presName="parentText" presStyleLbl="node1" presStyleIdx="1" presStyleCnt="6" custScaleX="90485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A5C993C-3F4E-4803-A714-8A80537F8B48}" type="pres">
      <dgm:prSet presAssocID="{9D808586-246B-4D3F-8328-4ACF7C77D510}" presName="negativeSpace" presStyleCnt="0"/>
      <dgm:spPr/>
    </dgm:pt>
    <dgm:pt modelId="{2D356A0A-8617-4D0A-9E83-C905A172A014}" type="pres">
      <dgm:prSet presAssocID="{9D808586-246B-4D3F-8328-4ACF7C77D510}" presName="childText" presStyleLbl="conFgAcc1" presStyleIdx="1" presStyleCnt="6" custScaleX="753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1B735D3-327E-45EF-A193-BA0A54C2DD1A}" type="pres">
      <dgm:prSet presAssocID="{1063A45D-B078-4FD6-AD6D-CB4ACDA18F14}" presName="spaceBetweenRectangles" presStyleCnt="0"/>
      <dgm:spPr/>
    </dgm:pt>
    <dgm:pt modelId="{7D044F4D-62E3-4066-AEC1-516A14EDAF42}" type="pres">
      <dgm:prSet presAssocID="{AE311FF1-EC8C-4729-A6E0-B33AF87819E7}" presName="parentLin" presStyleCnt="0"/>
      <dgm:spPr/>
    </dgm:pt>
    <dgm:pt modelId="{E3B64498-2E92-4F5B-A062-9A57F43D1C52}" type="pres">
      <dgm:prSet presAssocID="{AE311FF1-EC8C-4729-A6E0-B33AF87819E7}" presName="parentLeftMargin" presStyleLbl="node1" presStyleIdx="1" presStyleCnt="6"/>
      <dgm:spPr/>
      <dgm:t>
        <a:bodyPr/>
        <a:lstStyle/>
        <a:p>
          <a:endParaRPr lang="es-PE"/>
        </a:p>
      </dgm:t>
    </dgm:pt>
    <dgm:pt modelId="{FC28E735-7FF2-43AE-9EAC-E1C9E66B1E61}" type="pres">
      <dgm:prSet presAssocID="{AE311FF1-EC8C-4729-A6E0-B33AF87819E7}" presName="parentText" presStyleLbl="node1" presStyleIdx="2" presStyleCnt="6" custScaleX="9048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7A4A9D-E172-4DA4-97C3-36F47D0417CC}" type="pres">
      <dgm:prSet presAssocID="{AE311FF1-EC8C-4729-A6E0-B33AF87819E7}" presName="negativeSpace" presStyleCnt="0"/>
      <dgm:spPr/>
    </dgm:pt>
    <dgm:pt modelId="{39A702AA-3D03-45E5-8668-AE02FC7DC0BB}" type="pres">
      <dgm:prSet presAssocID="{AE311FF1-EC8C-4729-A6E0-B33AF87819E7}" presName="childText" presStyleLbl="conFgAcc1" presStyleIdx="2" presStyleCnt="6" custScaleX="753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55ED64-4E07-4904-9DC3-F268C52F447D}" type="pres">
      <dgm:prSet presAssocID="{24191AB8-EDEA-4A21-8A97-BA60A76E16AB}" presName="spaceBetweenRectangles" presStyleCnt="0"/>
      <dgm:spPr/>
    </dgm:pt>
    <dgm:pt modelId="{A2E45CE1-B64A-4EE9-9B54-11781B6D176A}" type="pres">
      <dgm:prSet presAssocID="{4BE22522-E101-4DDB-8CB1-D3FCB1A7528A}" presName="parentLin" presStyleCnt="0"/>
      <dgm:spPr/>
    </dgm:pt>
    <dgm:pt modelId="{3E6F0CE7-283C-40F1-88CF-139BD3D5BF45}" type="pres">
      <dgm:prSet presAssocID="{4BE22522-E101-4DDB-8CB1-D3FCB1A7528A}" presName="parentLeftMargin" presStyleLbl="node1" presStyleIdx="2" presStyleCnt="6"/>
      <dgm:spPr/>
      <dgm:t>
        <a:bodyPr/>
        <a:lstStyle/>
        <a:p>
          <a:endParaRPr lang="es-PE"/>
        </a:p>
      </dgm:t>
    </dgm:pt>
    <dgm:pt modelId="{DB0C80FB-ABCF-4767-8042-75F88E44F088}" type="pres">
      <dgm:prSet presAssocID="{4BE22522-E101-4DDB-8CB1-D3FCB1A7528A}" presName="parentText" presStyleLbl="node1" presStyleIdx="3" presStyleCnt="6" custScaleX="90485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BFF54A7-1004-4D95-BE2D-BAD86CA655B2}" type="pres">
      <dgm:prSet presAssocID="{4BE22522-E101-4DDB-8CB1-D3FCB1A7528A}" presName="negativeSpace" presStyleCnt="0"/>
      <dgm:spPr/>
    </dgm:pt>
    <dgm:pt modelId="{5B34E06D-0A1C-451D-8EBD-FE834EDCDD9C}" type="pres">
      <dgm:prSet presAssocID="{4BE22522-E101-4DDB-8CB1-D3FCB1A7528A}" presName="childText" presStyleLbl="conFgAcc1" presStyleIdx="3" presStyleCnt="6" custScaleX="753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552582-1B07-46AF-B7D1-729BA8AE71D0}" type="pres">
      <dgm:prSet presAssocID="{1F86AF61-DEAC-4A42-9B57-6BDB0FEC0C80}" presName="spaceBetweenRectangles" presStyleCnt="0"/>
      <dgm:spPr/>
    </dgm:pt>
    <dgm:pt modelId="{592399B9-5143-4AD8-8734-53700FB8CEE7}" type="pres">
      <dgm:prSet presAssocID="{74033739-8231-486D-8EBE-8EA78A216AAD}" presName="parentLin" presStyleCnt="0"/>
      <dgm:spPr/>
    </dgm:pt>
    <dgm:pt modelId="{477524FF-4DEB-48CE-8906-A83EF9FF2A07}" type="pres">
      <dgm:prSet presAssocID="{74033739-8231-486D-8EBE-8EA78A216AAD}" presName="parentLeftMargin" presStyleLbl="node1" presStyleIdx="3" presStyleCnt="6"/>
      <dgm:spPr/>
      <dgm:t>
        <a:bodyPr/>
        <a:lstStyle/>
        <a:p>
          <a:endParaRPr lang="es-PE"/>
        </a:p>
      </dgm:t>
    </dgm:pt>
    <dgm:pt modelId="{2F4E29E0-7985-4F8E-80A1-B6FD94EEB06F}" type="pres">
      <dgm:prSet presAssocID="{74033739-8231-486D-8EBE-8EA78A216AAD}" presName="parentText" presStyleLbl="node1" presStyleIdx="4" presStyleCnt="6" custScaleX="90483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D62A982-57D6-487D-99C1-987AB25AFE4A}" type="pres">
      <dgm:prSet presAssocID="{74033739-8231-486D-8EBE-8EA78A216AAD}" presName="negativeSpace" presStyleCnt="0"/>
      <dgm:spPr/>
    </dgm:pt>
    <dgm:pt modelId="{356578D7-F3AC-4E73-9619-B8815DABC6BF}" type="pres">
      <dgm:prSet presAssocID="{74033739-8231-486D-8EBE-8EA78A216AAD}" presName="childText" presStyleLbl="conFgAcc1" presStyleIdx="4" presStyleCnt="6" custScaleX="75314">
        <dgm:presLayoutVars>
          <dgm:bulletEnabled val="1"/>
        </dgm:presLayoutVars>
      </dgm:prSet>
      <dgm:spPr/>
    </dgm:pt>
    <dgm:pt modelId="{FAABC553-01F6-407C-AE47-DD0410755C54}" type="pres">
      <dgm:prSet presAssocID="{A0373A3D-519E-494E-B32C-8F532F39E6B4}" presName="spaceBetweenRectangles" presStyleCnt="0"/>
      <dgm:spPr/>
    </dgm:pt>
    <dgm:pt modelId="{A6582315-5EC9-4DD9-9D13-EE1C350EC77B}" type="pres">
      <dgm:prSet presAssocID="{87938B2E-AD80-4323-9EAD-06A948007144}" presName="parentLin" presStyleCnt="0"/>
      <dgm:spPr/>
    </dgm:pt>
    <dgm:pt modelId="{E8D8E409-761C-415D-89A4-8BAA0ADF8964}" type="pres">
      <dgm:prSet presAssocID="{87938B2E-AD80-4323-9EAD-06A948007144}" presName="parentLeftMargin" presStyleLbl="node1" presStyleIdx="4" presStyleCnt="6"/>
      <dgm:spPr/>
      <dgm:t>
        <a:bodyPr/>
        <a:lstStyle/>
        <a:p>
          <a:endParaRPr lang="es-PE"/>
        </a:p>
      </dgm:t>
    </dgm:pt>
    <dgm:pt modelId="{A7A2E4D9-82D3-4552-A363-5F415DEEE1E9}" type="pres">
      <dgm:prSet presAssocID="{87938B2E-AD80-4323-9EAD-06A948007144}" presName="parentText" presStyleLbl="node1" presStyleIdx="5" presStyleCnt="6" custScaleX="90483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2DB7F8B-5581-4461-98BE-3AD01006F72E}" type="pres">
      <dgm:prSet presAssocID="{87938B2E-AD80-4323-9EAD-06A948007144}" presName="negativeSpace" presStyleCnt="0"/>
      <dgm:spPr/>
    </dgm:pt>
    <dgm:pt modelId="{4C0E8368-5382-4A19-9848-294EEEB4DED7}" type="pres">
      <dgm:prSet presAssocID="{87938B2E-AD80-4323-9EAD-06A948007144}" presName="childText" presStyleLbl="conFgAcc1" presStyleIdx="5" presStyleCnt="6" custScaleX="75314">
        <dgm:presLayoutVars>
          <dgm:bulletEnabled val="1"/>
        </dgm:presLayoutVars>
      </dgm:prSet>
      <dgm:spPr/>
    </dgm:pt>
  </dgm:ptLst>
  <dgm:cxnLst>
    <dgm:cxn modelId="{ED947482-CF26-45EA-B5CA-E6391B27317A}" srcId="{AE311FF1-EC8C-4729-A6E0-B33AF87819E7}" destId="{CC9818C7-FDE3-4382-AAE1-571179D047AC}" srcOrd="1" destOrd="0" parTransId="{8AC13785-2EA1-42BC-856D-279E4787A91A}" sibTransId="{A3815222-6805-49A0-A5D3-809D8AC18B0E}"/>
    <dgm:cxn modelId="{C1F533F0-8BD5-48A0-BE4E-B5755A4F703E}" srcId="{6BE49C77-A804-4937-9BA9-B06E7F1B83C9}" destId="{AE311FF1-EC8C-4729-A6E0-B33AF87819E7}" srcOrd="2" destOrd="0" parTransId="{1EACAC24-B2C1-4696-8B74-3FDC14AFA6DD}" sibTransId="{24191AB8-EDEA-4A21-8A97-BA60A76E16AB}"/>
    <dgm:cxn modelId="{2F082E10-9319-48C4-83D2-4111962991D5}" type="presOf" srcId="{9D808586-246B-4D3F-8328-4ACF7C77D510}" destId="{874598C6-84EC-4AED-8329-905F082C7106}" srcOrd="0" destOrd="0" presId="urn:microsoft.com/office/officeart/2005/8/layout/list1"/>
    <dgm:cxn modelId="{AA9CFC26-CDEE-4C6E-A05B-9353DC3FBED6}" srcId="{9D808586-246B-4D3F-8328-4ACF7C77D510}" destId="{2060A938-159C-44E5-B9B5-DCB4F4B5F9E4}" srcOrd="3" destOrd="0" parTransId="{F3999089-633D-4304-BCE8-0460A33AFFA8}" sibTransId="{AAE2B47A-F3D8-4458-8826-D8FC615C55F7}"/>
    <dgm:cxn modelId="{D7500A57-8396-42A6-A5BA-1F79573FA7BE}" type="presOf" srcId="{AE311FF1-EC8C-4729-A6E0-B33AF87819E7}" destId="{E3B64498-2E92-4F5B-A062-9A57F43D1C52}" srcOrd="0" destOrd="0" presId="urn:microsoft.com/office/officeart/2005/8/layout/list1"/>
    <dgm:cxn modelId="{95F0CD49-B6F5-4CE7-991B-F330439CE6CA}" type="presOf" srcId="{87938B2E-AD80-4323-9EAD-06A948007144}" destId="{E8D8E409-761C-415D-89A4-8BAA0ADF8964}" srcOrd="0" destOrd="0" presId="urn:microsoft.com/office/officeart/2005/8/layout/list1"/>
    <dgm:cxn modelId="{BEEA6627-5256-42E4-8B53-770C70CCE796}" type="presOf" srcId="{4BE22522-E101-4DDB-8CB1-D3FCB1A7528A}" destId="{DB0C80FB-ABCF-4767-8042-75F88E44F088}" srcOrd="1" destOrd="0" presId="urn:microsoft.com/office/officeart/2005/8/layout/list1"/>
    <dgm:cxn modelId="{167846A2-6A15-4A44-A18F-3AEDFEBF59DD}" type="presOf" srcId="{61AABD65-6552-4FFD-8181-12B10BD50105}" destId="{96707C5B-0E34-4E27-A561-EB18261744E4}" srcOrd="0" destOrd="0" presId="urn:microsoft.com/office/officeart/2005/8/layout/list1"/>
    <dgm:cxn modelId="{A01DA53E-7F71-4749-979C-C70B741F8B30}" srcId="{6BE49C77-A804-4937-9BA9-B06E7F1B83C9}" destId="{9D808586-246B-4D3F-8328-4ACF7C77D510}" srcOrd="1" destOrd="0" parTransId="{6BEF25D6-5AF2-4F77-8D91-159FA3CD7DCA}" sibTransId="{1063A45D-B078-4FD6-AD6D-CB4ACDA18F14}"/>
    <dgm:cxn modelId="{ACD37303-A2C8-4790-ABBA-B7B3C12DC624}" type="presOf" srcId="{AE311FF1-EC8C-4729-A6E0-B33AF87819E7}" destId="{FC28E735-7FF2-43AE-9EAC-E1C9E66B1E61}" srcOrd="1" destOrd="0" presId="urn:microsoft.com/office/officeart/2005/8/layout/list1"/>
    <dgm:cxn modelId="{468D648C-20FE-432D-B5D9-408C5D2E3354}" type="presOf" srcId="{6BE49C77-A804-4937-9BA9-B06E7F1B83C9}" destId="{AD4E7F46-E4D9-485A-A587-54035689972B}" srcOrd="0" destOrd="0" presId="urn:microsoft.com/office/officeart/2005/8/layout/list1"/>
    <dgm:cxn modelId="{AA870450-F812-48BD-A1D1-9E48B70EDDBF}" type="presOf" srcId="{74033739-8231-486D-8EBE-8EA78A216AAD}" destId="{477524FF-4DEB-48CE-8906-A83EF9FF2A07}" srcOrd="0" destOrd="0" presId="urn:microsoft.com/office/officeart/2005/8/layout/list1"/>
    <dgm:cxn modelId="{CF5811D6-D7E0-4411-AF32-1241CF90C238}" type="presOf" srcId="{61AABD65-6552-4FFD-8181-12B10BD50105}" destId="{99B3263C-4D47-4C8E-9CDF-F9051D76F302}" srcOrd="1" destOrd="0" presId="urn:microsoft.com/office/officeart/2005/8/layout/list1"/>
    <dgm:cxn modelId="{9BAA0BF9-4B1B-4CA0-AC3A-1B5DFE13F6DC}" type="presOf" srcId="{CC9818C7-FDE3-4382-AAE1-571179D047AC}" destId="{39A702AA-3D03-45E5-8668-AE02FC7DC0BB}" srcOrd="0" destOrd="1" presId="urn:microsoft.com/office/officeart/2005/8/layout/list1"/>
    <dgm:cxn modelId="{19BE8A12-30A8-4673-9596-033CA26877D7}" type="presOf" srcId="{A6155209-A2F3-466D-B320-7F137F26B3A5}" destId="{39A702AA-3D03-45E5-8668-AE02FC7DC0BB}" srcOrd="0" destOrd="0" presId="urn:microsoft.com/office/officeart/2005/8/layout/list1"/>
    <dgm:cxn modelId="{B6F58435-20B2-4291-8D14-8F5F5B0D437F}" type="presOf" srcId="{8E18954F-6B13-4F5C-8288-53FBD1C2A915}" destId="{2D356A0A-8617-4D0A-9E83-C905A172A014}" srcOrd="0" destOrd="4" presId="urn:microsoft.com/office/officeart/2005/8/layout/list1"/>
    <dgm:cxn modelId="{71413398-B937-4D40-88FF-6D0E506546F8}" type="presOf" srcId="{74033739-8231-486D-8EBE-8EA78A216AAD}" destId="{2F4E29E0-7985-4F8E-80A1-B6FD94EEB06F}" srcOrd="1" destOrd="0" presId="urn:microsoft.com/office/officeart/2005/8/layout/list1"/>
    <dgm:cxn modelId="{A9B3BD18-09D0-488A-8986-F005EB6D099B}" srcId="{AE311FF1-EC8C-4729-A6E0-B33AF87819E7}" destId="{81ABD6E8-C0EF-484C-85B9-C0922C1FF7B5}" srcOrd="2" destOrd="0" parTransId="{D9C5F4B8-2139-434E-A555-6F66640D6888}" sibTransId="{F810B6CF-6D8A-42BB-B682-0D7D33BB721D}"/>
    <dgm:cxn modelId="{F78D22D2-46E3-4270-9B71-B0AC313CD65F}" srcId="{AE311FF1-EC8C-4729-A6E0-B33AF87819E7}" destId="{A6155209-A2F3-466D-B320-7F137F26B3A5}" srcOrd="0" destOrd="0" parTransId="{CE18DA64-5475-4B1F-BC38-E0F19291A684}" sibTransId="{2CD3189B-6A7F-42F9-8FF6-12DD94849773}"/>
    <dgm:cxn modelId="{D2E4475D-DA20-474B-B267-0052DC725FB8}" srcId="{9D808586-246B-4D3F-8328-4ACF7C77D510}" destId="{7353A10E-5B0C-44B2-935F-A58DBFF830FD}" srcOrd="2" destOrd="0" parTransId="{EFB72B4C-D0F4-4B5D-BEE8-41BC43B80AC6}" sibTransId="{528E7026-0231-43CE-A7D4-7B106C53D86E}"/>
    <dgm:cxn modelId="{A56FDAD5-3ED5-4D07-A6B3-8D816485345C}" type="presOf" srcId="{7353A10E-5B0C-44B2-935F-A58DBFF830FD}" destId="{2D356A0A-8617-4D0A-9E83-C905A172A014}" srcOrd="0" destOrd="2" presId="urn:microsoft.com/office/officeart/2005/8/layout/list1"/>
    <dgm:cxn modelId="{5BF08684-6441-4ED9-8554-E269D1764271}" srcId="{6BE49C77-A804-4937-9BA9-B06E7F1B83C9}" destId="{61AABD65-6552-4FFD-8181-12B10BD50105}" srcOrd="0" destOrd="0" parTransId="{1744CB3E-5ACB-4FC4-AAA6-CD315F9979BF}" sibTransId="{437C391D-87DA-4EA6-8CBA-22B445383F8F}"/>
    <dgm:cxn modelId="{01013CCD-71D9-46B3-9280-38827B24EE6E}" type="presOf" srcId="{87938B2E-AD80-4323-9EAD-06A948007144}" destId="{A7A2E4D9-82D3-4552-A363-5F415DEEE1E9}" srcOrd="1" destOrd="0" presId="urn:microsoft.com/office/officeart/2005/8/layout/list1"/>
    <dgm:cxn modelId="{D5F11B93-1BF5-4E44-A230-4DF04987995B}" type="presOf" srcId="{9D808586-246B-4D3F-8328-4ACF7C77D510}" destId="{EF24F413-4418-49A6-BD7A-7738315B2A2F}" srcOrd="1" destOrd="0" presId="urn:microsoft.com/office/officeart/2005/8/layout/list1"/>
    <dgm:cxn modelId="{E21DD121-DC1C-47D1-A144-09BE6FCB152C}" srcId="{9D808586-246B-4D3F-8328-4ACF7C77D510}" destId="{8E18954F-6B13-4F5C-8288-53FBD1C2A915}" srcOrd="4" destOrd="0" parTransId="{1146122E-71BF-4269-AE34-E247324DB8B3}" sibTransId="{03F2D716-DB10-4B0A-ADE3-B2F38F3F446E}"/>
    <dgm:cxn modelId="{D953D542-7C28-41AE-B8FC-F1107370A817}" type="presOf" srcId="{3E59605C-2EA6-48C8-B725-0CA55000DB8A}" destId="{2D356A0A-8617-4D0A-9E83-C905A172A014}" srcOrd="0" destOrd="0" presId="urn:microsoft.com/office/officeart/2005/8/layout/list1"/>
    <dgm:cxn modelId="{7DF1FC81-67E3-477E-BE58-BFC1EBAC6A30}" srcId="{9D808586-246B-4D3F-8328-4ACF7C77D510}" destId="{3E59605C-2EA6-48C8-B725-0CA55000DB8A}" srcOrd="0" destOrd="0" parTransId="{4A800F42-854C-4F01-9EDD-380F44CD5834}" sibTransId="{8CA66A47-12DD-44AA-9EC7-3F235DD188CD}"/>
    <dgm:cxn modelId="{4EB91F68-BD27-4A30-B6DB-E1CBAD8AEA42}" type="presOf" srcId="{81ABD6E8-C0EF-484C-85B9-C0922C1FF7B5}" destId="{39A702AA-3D03-45E5-8668-AE02FC7DC0BB}" srcOrd="0" destOrd="2" presId="urn:microsoft.com/office/officeart/2005/8/layout/list1"/>
    <dgm:cxn modelId="{CD25C8BF-46C8-4809-A4E5-F01D3F72F573}" srcId="{6BE49C77-A804-4937-9BA9-B06E7F1B83C9}" destId="{74033739-8231-486D-8EBE-8EA78A216AAD}" srcOrd="4" destOrd="0" parTransId="{C41BF916-D05C-4B90-B831-8878F43C8303}" sibTransId="{A0373A3D-519E-494E-B32C-8F532F39E6B4}"/>
    <dgm:cxn modelId="{F92D551F-1DC8-4588-84CC-53227475E5E7}" type="presOf" srcId="{A65C573B-D9D2-41AC-A2C0-1B4E4D4A957A}" destId="{2D356A0A-8617-4D0A-9E83-C905A172A014}" srcOrd="0" destOrd="1" presId="urn:microsoft.com/office/officeart/2005/8/layout/list1"/>
    <dgm:cxn modelId="{559E9C90-D065-4E43-8CFF-8A67F015F536}" type="presOf" srcId="{4BE22522-E101-4DDB-8CB1-D3FCB1A7528A}" destId="{3E6F0CE7-283C-40F1-88CF-139BD3D5BF45}" srcOrd="0" destOrd="0" presId="urn:microsoft.com/office/officeart/2005/8/layout/list1"/>
    <dgm:cxn modelId="{662B5EC5-F580-4AB4-AA86-0093B6FDF30F}" srcId="{6BE49C77-A804-4937-9BA9-B06E7F1B83C9}" destId="{87938B2E-AD80-4323-9EAD-06A948007144}" srcOrd="5" destOrd="0" parTransId="{4E36CAED-1E9C-4496-9165-61C5D86805DC}" sibTransId="{A5EB1A65-EA2A-4478-AD6A-7CED6C1652D2}"/>
    <dgm:cxn modelId="{C9C61F0A-D32F-41DE-A9C9-8CECF91BD2ED}" srcId="{6BE49C77-A804-4937-9BA9-B06E7F1B83C9}" destId="{4BE22522-E101-4DDB-8CB1-D3FCB1A7528A}" srcOrd="3" destOrd="0" parTransId="{393B54E6-106D-43A9-9360-39EADCD1ABFD}" sibTransId="{1F86AF61-DEAC-4A42-9B57-6BDB0FEC0C80}"/>
    <dgm:cxn modelId="{0A0E0F76-EF85-427A-9AA3-45E7AB1D2E79}" type="presOf" srcId="{2060A938-159C-44E5-B9B5-DCB4F4B5F9E4}" destId="{2D356A0A-8617-4D0A-9E83-C905A172A014}" srcOrd="0" destOrd="3" presId="urn:microsoft.com/office/officeart/2005/8/layout/list1"/>
    <dgm:cxn modelId="{3DDA4C8B-2FC4-4AF2-BA6E-B1200EF99003}" srcId="{9D808586-246B-4D3F-8328-4ACF7C77D510}" destId="{A65C573B-D9D2-41AC-A2C0-1B4E4D4A957A}" srcOrd="1" destOrd="0" parTransId="{7E057E3F-31C7-4373-8404-18C2DDB88E0B}" sibTransId="{11311829-88C8-4D5C-A2F3-0F1971610073}"/>
    <dgm:cxn modelId="{307678E6-6098-421D-95C1-9BF91EF4321E}" type="presParOf" srcId="{AD4E7F46-E4D9-485A-A587-54035689972B}" destId="{86F2F190-51CE-4F35-AA4F-F726FB40E762}" srcOrd="0" destOrd="0" presId="urn:microsoft.com/office/officeart/2005/8/layout/list1"/>
    <dgm:cxn modelId="{0E1BCB5F-9BB2-4D11-875F-78D9E6588F84}" type="presParOf" srcId="{86F2F190-51CE-4F35-AA4F-F726FB40E762}" destId="{96707C5B-0E34-4E27-A561-EB18261744E4}" srcOrd="0" destOrd="0" presId="urn:microsoft.com/office/officeart/2005/8/layout/list1"/>
    <dgm:cxn modelId="{08217E14-1FAD-4CF9-ACB3-8B5D55C2E119}" type="presParOf" srcId="{86F2F190-51CE-4F35-AA4F-F726FB40E762}" destId="{99B3263C-4D47-4C8E-9CDF-F9051D76F302}" srcOrd="1" destOrd="0" presId="urn:microsoft.com/office/officeart/2005/8/layout/list1"/>
    <dgm:cxn modelId="{163B073D-60B0-49B9-9779-78E13B75EC8F}" type="presParOf" srcId="{AD4E7F46-E4D9-485A-A587-54035689972B}" destId="{384AC420-545D-497E-8BAF-8D8C42314D6D}" srcOrd="1" destOrd="0" presId="urn:microsoft.com/office/officeart/2005/8/layout/list1"/>
    <dgm:cxn modelId="{B4DB3A87-03CB-49C6-BFB1-86592B8756AE}" type="presParOf" srcId="{AD4E7F46-E4D9-485A-A587-54035689972B}" destId="{23B6447F-2DE3-44E3-ABF4-414B2FB205A8}" srcOrd="2" destOrd="0" presId="urn:microsoft.com/office/officeart/2005/8/layout/list1"/>
    <dgm:cxn modelId="{6AA2E658-7ED1-4B06-81B3-8A53CBB5D53C}" type="presParOf" srcId="{AD4E7F46-E4D9-485A-A587-54035689972B}" destId="{501125CB-77EB-4AFA-9E21-FBB4E179F6DC}" srcOrd="3" destOrd="0" presId="urn:microsoft.com/office/officeart/2005/8/layout/list1"/>
    <dgm:cxn modelId="{66B1E76C-9D71-47AB-9D1A-EFD69806BB3C}" type="presParOf" srcId="{AD4E7F46-E4D9-485A-A587-54035689972B}" destId="{946F66CF-320C-4FBE-9229-1CBD474E47DB}" srcOrd="4" destOrd="0" presId="urn:microsoft.com/office/officeart/2005/8/layout/list1"/>
    <dgm:cxn modelId="{4392EBE3-9CDB-4852-8293-4AC16EBA5AE1}" type="presParOf" srcId="{946F66CF-320C-4FBE-9229-1CBD474E47DB}" destId="{874598C6-84EC-4AED-8329-905F082C7106}" srcOrd="0" destOrd="0" presId="urn:microsoft.com/office/officeart/2005/8/layout/list1"/>
    <dgm:cxn modelId="{A651211D-4780-443F-A176-4D4F6D98A447}" type="presParOf" srcId="{946F66CF-320C-4FBE-9229-1CBD474E47DB}" destId="{EF24F413-4418-49A6-BD7A-7738315B2A2F}" srcOrd="1" destOrd="0" presId="urn:microsoft.com/office/officeart/2005/8/layout/list1"/>
    <dgm:cxn modelId="{A6AE00D1-B1F8-49FE-8450-4F01501C5D71}" type="presParOf" srcId="{AD4E7F46-E4D9-485A-A587-54035689972B}" destId="{FA5C993C-3F4E-4803-A714-8A80537F8B48}" srcOrd="5" destOrd="0" presId="urn:microsoft.com/office/officeart/2005/8/layout/list1"/>
    <dgm:cxn modelId="{6F83AB7D-1585-4DF3-A79B-DE32E8B6E761}" type="presParOf" srcId="{AD4E7F46-E4D9-485A-A587-54035689972B}" destId="{2D356A0A-8617-4D0A-9E83-C905A172A014}" srcOrd="6" destOrd="0" presId="urn:microsoft.com/office/officeart/2005/8/layout/list1"/>
    <dgm:cxn modelId="{E1BF780E-D076-48B8-8850-EFB28CF1DAC2}" type="presParOf" srcId="{AD4E7F46-E4D9-485A-A587-54035689972B}" destId="{41B735D3-327E-45EF-A193-BA0A54C2DD1A}" srcOrd="7" destOrd="0" presId="urn:microsoft.com/office/officeart/2005/8/layout/list1"/>
    <dgm:cxn modelId="{A17A5613-14FE-47DE-842D-2F8797FFBDDA}" type="presParOf" srcId="{AD4E7F46-E4D9-485A-A587-54035689972B}" destId="{7D044F4D-62E3-4066-AEC1-516A14EDAF42}" srcOrd="8" destOrd="0" presId="urn:microsoft.com/office/officeart/2005/8/layout/list1"/>
    <dgm:cxn modelId="{4392000E-12BB-4052-9986-81039E3378EE}" type="presParOf" srcId="{7D044F4D-62E3-4066-AEC1-516A14EDAF42}" destId="{E3B64498-2E92-4F5B-A062-9A57F43D1C52}" srcOrd="0" destOrd="0" presId="urn:microsoft.com/office/officeart/2005/8/layout/list1"/>
    <dgm:cxn modelId="{23FB22D4-834D-4755-9263-F425F59D4570}" type="presParOf" srcId="{7D044F4D-62E3-4066-AEC1-516A14EDAF42}" destId="{FC28E735-7FF2-43AE-9EAC-E1C9E66B1E61}" srcOrd="1" destOrd="0" presId="urn:microsoft.com/office/officeart/2005/8/layout/list1"/>
    <dgm:cxn modelId="{ED5CBE86-91FD-4258-B569-409DC38721AE}" type="presParOf" srcId="{AD4E7F46-E4D9-485A-A587-54035689972B}" destId="{5D7A4A9D-E172-4DA4-97C3-36F47D0417CC}" srcOrd="9" destOrd="0" presId="urn:microsoft.com/office/officeart/2005/8/layout/list1"/>
    <dgm:cxn modelId="{9C599034-BB93-4E5B-AD93-8888BE30A6C1}" type="presParOf" srcId="{AD4E7F46-E4D9-485A-A587-54035689972B}" destId="{39A702AA-3D03-45E5-8668-AE02FC7DC0BB}" srcOrd="10" destOrd="0" presId="urn:microsoft.com/office/officeart/2005/8/layout/list1"/>
    <dgm:cxn modelId="{C475A1EF-260A-4CA4-9150-7A2919EA9080}" type="presParOf" srcId="{AD4E7F46-E4D9-485A-A587-54035689972B}" destId="{8855ED64-4E07-4904-9DC3-F268C52F447D}" srcOrd="11" destOrd="0" presId="urn:microsoft.com/office/officeart/2005/8/layout/list1"/>
    <dgm:cxn modelId="{8D615EBB-CD5B-4297-9226-4349A1042D44}" type="presParOf" srcId="{AD4E7F46-E4D9-485A-A587-54035689972B}" destId="{A2E45CE1-B64A-4EE9-9B54-11781B6D176A}" srcOrd="12" destOrd="0" presId="urn:microsoft.com/office/officeart/2005/8/layout/list1"/>
    <dgm:cxn modelId="{58FDB801-6F72-49EE-A23B-C59B290EEE16}" type="presParOf" srcId="{A2E45CE1-B64A-4EE9-9B54-11781B6D176A}" destId="{3E6F0CE7-283C-40F1-88CF-139BD3D5BF45}" srcOrd="0" destOrd="0" presId="urn:microsoft.com/office/officeart/2005/8/layout/list1"/>
    <dgm:cxn modelId="{C3DFFED8-6D83-4192-995C-A7CF1F54C368}" type="presParOf" srcId="{A2E45CE1-B64A-4EE9-9B54-11781B6D176A}" destId="{DB0C80FB-ABCF-4767-8042-75F88E44F088}" srcOrd="1" destOrd="0" presId="urn:microsoft.com/office/officeart/2005/8/layout/list1"/>
    <dgm:cxn modelId="{FCBC1CA7-D5BD-4351-A663-5051D50D0271}" type="presParOf" srcId="{AD4E7F46-E4D9-485A-A587-54035689972B}" destId="{5BFF54A7-1004-4D95-BE2D-BAD86CA655B2}" srcOrd="13" destOrd="0" presId="urn:microsoft.com/office/officeart/2005/8/layout/list1"/>
    <dgm:cxn modelId="{DF2CAC93-D493-4284-9283-B308D42679F7}" type="presParOf" srcId="{AD4E7F46-E4D9-485A-A587-54035689972B}" destId="{5B34E06D-0A1C-451D-8EBD-FE834EDCDD9C}" srcOrd="14" destOrd="0" presId="urn:microsoft.com/office/officeart/2005/8/layout/list1"/>
    <dgm:cxn modelId="{6FFD6AC0-A56A-4F9A-A3D8-144F2DCADDA0}" type="presParOf" srcId="{AD4E7F46-E4D9-485A-A587-54035689972B}" destId="{AD552582-1B07-46AF-B7D1-729BA8AE71D0}" srcOrd="15" destOrd="0" presId="urn:microsoft.com/office/officeart/2005/8/layout/list1"/>
    <dgm:cxn modelId="{8CCF0D53-C404-4FB9-AD7C-DCB96804CBEC}" type="presParOf" srcId="{AD4E7F46-E4D9-485A-A587-54035689972B}" destId="{592399B9-5143-4AD8-8734-53700FB8CEE7}" srcOrd="16" destOrd="0" presId="urn:microsoft.com/office/officeart/2005/8/layout/list1"/>
    <dgm:cxn modelId="{2467A4D2-503B-44B2-B911-44D43A495C72}" type="presParOf" srcId="{592399B9-5143-4AD8-8734-53700FB8CEE7}" destId="{477524FF-4DEB-48CE-8906-A83EF9FF2A07}" srcOrd="0" destOrd="0" presId="urn:microsoft.com/office/officeart/2005/8/layout/list1"/>
    <dgm:cxn modelId="{0512BDAE-4F48-4D17-AB23-F02075560CDD}" type="presParOf" srcId="{592399B9-5143-4AD8-8734-53700FB8CEE7}" destId="{2F4E29E0-7985-4F8E-80A1-B6FD94EEB06F}" srcOrd="1" destOrd="0" presId="urn:microsoft.com/office/officeart/2005/8/layout/list1"/>
    <dgm:cxn modelId="{1B45CAA3-2BCC-4787-BE35-6732186C8BD9}" type="presParOf" srcId="{AD4E7F46-E4D9-485A-A587-54035689972B}" destId="{6D62A982-57D6-487D-99C1-987AB25AFE4A}" srcOrd="17" destOrd="0" presId="urn:microsoft.com/office/officeart/2005/8/layout/list1"/>
    <dgm:cxn modelId="{31EABF3C-9949-4C24-9D64-8382B3151A85}" type="presParOf" srcId="{AD4E7F46-E4D9-485A-A587-54035689972B}" destId="{356578D7-F3AC-4E73-9619-B8815DABC6BF}" srcOrd="18" destOrd="0" presId="urn:microsoft.com/office/officeart/2005/8/layout/list1"/>
    <dgm:cxn modelId="{5AF01FC0-72E1-40DC-8306-DE09ECD9B694}" type="presParOf" srcId="{AD4E7F46-E4D9-485A-A587-54035689972B}" destId="{FAABC553-01F6-407C-AE47-DD0410755C54}" srcOrd="19" destOrd="0" presId="urn:microsoft.com/office/officeart/2005/8/layout/list1"/>
    <dgm:cxn modelId="{D703495A-46F8-473E-9082-353F3336821B}" type="presParOf" srcId="{AD4E7F46-E4D9-485A-A587-54035689972B}" destId="{A6582315-5EC9-4DD9-9D13-EE1C350EC77B}" srcOrd="20" destOrd="0" presId="urn:microsoft.com/office/officeart/2005/8/layout/list1"/>
    <dgm:cxn modelId="{1523071D-75C7-49E8-85D3-B0AFB0BC9D45}" type="presParOf" srcId="{A6582315-5EC9-4DD9-9D13-EE1C350EC77B}" destId="{E8D8E409-761C-415D-89A4-8BAA0ADF8964}" srcOrd="0" destOrd="0" presId="urn:microsoft.com/office/officeart/2005/8/layout/list1"/>
    <dgm:cxn modelId="{6EE2415E-9FB8-46DD-8B71-B7D725319B78}" type="presParOf" srcId="{A6582315-5EC9-4DD9-9D13-EE1C350EC77B}" destId="{A7A2E4D9-82D3-4552-A363-5F415DEEE1E9}" srcOrd="1" destOrd="0" presId="urn:microsoft.com/office/officeart/2005/8/layout/list1"/>
    <dgm:cxn modelId="{F90FF817-9514-4E98-8B69-117A5EAA446A}" type="presParOf" srcId="{AD4E7F46-E4D9-485A-A587-54035689972B}" destId="{92DB7F8B-5581-4461-98BE-3AD01006F72E}" srcOrd="21" destOrd="0" presId="urn:microsoft.com/office/officeart/2005/8/layout/list1"/>
    <dgm:cxn modelId="{D4C21379-B0B7-4770-B41C-D8B6FE912503}" type="presParOf" srcId="{AD4E7F46-E4D9-485A-A587-54035689972B}" destId="{4C0E8368-5382-4A19-9848-294EEEB4DED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6447F-2DE3-44E3-ABF4-414B2FB205A8}">
      <dsp:nvSpPr>
        <dsp:cNvPr id="0" name=""/>
        <dsp:cNvSpPr/>
      </dsp:nvSpPr>
      <dsp:spPr>
        <a:xfrm>
          <a:off x="0" y="344866"/>
          <a:ext cx="470877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3263C-4D47-4C8E-9CDF-F9051D76F302}">
      <dsp:nvSpPr>
        <dsp:cNvPr id="0" name=""/>
        <dsp:cNvSpPr/>
      </dsp:nvSpPr>
      <dsp:spPr>
        <a:xfrm>
          <a:off x="312609" y="123466"/>
          <a:ext cx="396010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Procedimiento de Evaluación de Proyectos</a:t>
          </a:r>
          <a:endParaRPr lang="es-ES" sz="1500" kern="1200" dirty="0"/>
        </a:p>
      </dsp:txBody>
      <dsp:txXfrm>
        <a:off x="334225" y="145082"/>
        <a:ext cx="3916874" cy="399568"/>
      </dsp:txXfrm>
    </dsp:sp>
    <dsp:sp modelId="{2D356A0A-8617-4D0A-9E83-C905A172A014}">
      <dsp:nvSpPr>
        <dsp:cNvPr id="0" name=""/>
        <dsp:cNvSpPr/>
      </dsp:nvSpPr>
      <dsp:spPr>
        <a:xfrm>
          <a:off x="0" y="1025266"/>
          <a:ext cx="471015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239" tIns="312420" rIns="48523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Inicio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Planificación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Ejecución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Monitoreo y Control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Cierre</a:t>
          </a:r>
          <a:endParaRPr lang="es-ES" sz="1500" kern="1200" dirty="0"/>
        </a:p>
      </dsp:txBody>
      <dsp:txXfrm>
        <a:off x="0" y="1025266"/>
        <a:ext cx="4710150" cy="1559250"/>
      </dsp:txXfrm>
    </dsp:sp>
    <dsp:sp modelId="{EF24F413-4418-49A6-BD7A-7738315B2A2F}">
      <dsp:nvSpPr>
        <dsp:cNvPr id="0" name=""/>
        <dsp:cNvSpPr/>
      </dsp:nvSpPr>
      <dsp:spPr>
        <a:xfrm>
          <a:off x="312609" y="803866"/>
          <a:ext cx="396010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Procedimiento </a:t>
          </a:r>
          <a:r>
            <a:rPr lang="es-PE" altLang="es-PE" sz="1500" kern="1200" dirty="0" smtClean="0"/>
            <a:t>para la Gestión de Proyectos Informáticos</a:t>
          </a:r>
          <a:endParaRPr lang="es-ES" sz="1500" kern="1200" dirty="0"/>
        </a:p>
      </dsp:txBody>
      <dsp:txXfrm>
        <a:off x="334225" y="825482"/>
        <a:ext cx="3916874" cy="399568"/>
      </dsp:txXfrm>
    </dsp:sp>
    <dsp:sp modelId="{39A702AA-3D03-45E5-8668-AE02FC7DC0BB}">
      <dsp:nvSpPr>
        <dsp:cNvPr id="0" name=""/>
        <dsp:cNvSpPr/>
      </dsp:nvSpPr>
      <dsp:spPr>
        <a:xfrm>
          <a:off x="0" y="2886916"/>
          <a:ext cx="4710150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239" tIns="312420" rIns="48523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Incepción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Planificación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Ejecución</a:t>
          </a:r>
          <a:endParaRPr lang="es-ES" sz="1500" kern="1200" dirty="0"/>
        </a:p>
      </dsp:txBody>
      <dsp:txXfrm>
        <a:off x="0" y="2886916"/>
        <a:ext cx="4710150" cy="1086750"/>
      </dsp:txXfrm>
    </dsp:sp>
    <dsp:sp modelId="{FC28E735-7FF2-43AE-9EAC-E1C9E66B1E61}">
      <dsp:nvSpPr>
        <dsp:cNvPr id="0" name=""/>
        <dsp:cNvSpPr/>
      </dsp:nvSpPr>
      <dsp:spPr>
        <a:xfrm>
          <a:off x="312609" y="2665517"/>
          <a:ext cx="396010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altLang="es-PE" sz="1500" kern="1200" dirty="0" smtClean="0"/>
            <a:t>Procedimiento para la Gestión Ágil de Proyectos Informáticos</a:t>
          </a:r>
          <a:endParaRPr lang="es-ES" sz="1500" kern="1200" dirty="0"/>
        </a:p>
      </dsp:txBody>
      <dsp:txXfrm>
        <a:off x="334225" y="2687133"/>
        <a:ext cx="3916874" cy="399568"/>
      </dsp:txXfrm>
    </dsp:sp>
    <dsp:sp modelId="{5B34E06D-0A1C-451D-8EBD-FE834EDCDD9C}">
      <dsp:nvSpPr>
        <dsp:cNvPr id="0" name=""/>
        <dsp:cNvSpPr/>
      </dsp:nvSpPr>
      <dsp:spPr>
        <a:xfrm>
          <a:off x="0" y="4276067"/>
          <a:ext cx="471015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C80FB-ABCF-4767-8042-75F88E44F088}">
      <dsp:nvSpPr>
        <dsp:cNvPr id="0" name=""/>
        <dsp:cNvSpPr/>
      </dsp:nvSpPr>
      <dsp:spPr>
        <a:xfrm>
          <a:off x="312609" y="4054667"/>
          <a:ext cx="396010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altLang="es-PE" sz="1500" kern="1200" dirty="0" smtClean="0"/>
            <a:t>Procedimiento para la Gestión de Cambios</a:t>
          </a:r>
          <a:endParaRPr lang="es-ES" sz="1500" kern="1200" dirty="0"/>
        </a:p>
      </dsp:txBody>
      <dsp:txXfrm>
        <a:off x="334225" y="4076283"/>
        <a:ext cx="3916874" cy="399568"/>
      </dsp:txXfrm>
    </dsp:sp>
    <dsp:sp modelId="{356578D7-F3AC-4E73-9619-B8815DABC6BF}">
      <dsp:nvSpPr>
        <dsp:cNvPr id="0" name=""/>
        <dsp:cNvSpPr/>
      </dsp:nvSpPr>
      <dsp:spPr>
        <a:xfrm>
          <a:off x="0" y="4956467"/>
          <a:ext cx="470877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E29E0-7985-4F8E-80A1-B6FD94EEB06F}">
      <dsp:nvSpPr>
        <dsp:cNvPr id="0" name=""/>
        <dsp:cNvSpPr/>
      </dsp:nvSpPr>
      <dsp:spPr>
        <a:xfrm>
          <a:off x="312609" y="4735067"/>
          <a:ext cx="3960018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altLang="es-PE" sz="1500" kern="1200" dirty="0" smtClean="0"/>
            <a:t>Procedimiento para la Gestión de Adquisiciones</a:t>
          </a:r>
          <a:endParaRPr lang="es-ES" sz="1500" kern="1200" dirty="0"/>
        </a:p>
      </dsp:txBody>
      <dsp:txXfrm>
        <a:off x="334225" y="4756683"/>
        <a:ext cx="3916786" cy="399568"/>
      </dsp:txXfrm>
    </dsp:sp>
    <dsp:sp modelId="{4C0E8368-5382-4A19-9848-294EEEB4DED7}">
      <dsp:nvSpPr>
        <dsp:cNvPr id="0" name=""/>
        <dsp:cNvSpPr/>
      </dsp:nvSpPr>
      <dsp:spPr>
        <a:xfrm>
          <a:off x="0" y="5636867"/>
          <a:ext cx="470877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2E4D9-82D3-4552-A363-5F415DEEE1E9}">
      <dsp:nvSpPr>
        <dsp:cNvPr id="0" name=""/>
        <dsp:cNvSpPr/>
      </dsp:nvSpPr>
      <dsp:spPr>
        <a:xfrm>
          <a:off x="312609" y="5415467"/>
          <a:ext cx="3960018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altLang="es-PE" sz="1500" kern="1200" dirty="0" smtClean="0"/>
            <a:t>Procedimiento de Gestión de Configuración</a:t>
          </a:r>
          <a:endParaRPr lang="es-ES" sz="1500" kern="1200" dirty="0"/>
        </a:p>
      </dsp:txBody>
      <dsp:txXfrm>
        <a:off x="334225" y="5437083"/>
        <a:ext cx="3916786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CB0A2-85B7-413A-ACBC-338AA533317E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17030-7438-4785-BB7A-6B29CE361DF1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4840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D0F8E-A87B-46FE-993A-529C34F3C7E7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E7C9-C0D9-40BE-9203-0CD14AC7B9F5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096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817DCE-CEA6-48D1-8902-BF8343890F1D}" type="slidenum">
              <a:rPr lang="en-GB" altLang="es-PE"/>
              <a:pPr/>
              <a:t>2</a:t>
            </a:fld>
            <a:endParaRPr lang="en-GB" altLang="es-PE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2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AC9C27-8546-4210-8844-422154AEBF79}" type="slidenum">
              <a:rPr lang="en-GB" altLang="es-PE"/>
              <a:pPr/>
              <a:t>3</a:t>
            </a:fld>
            <a:endParaRPr lang="en-GB" altLang="es-PE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15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817DCE-CEA6-48D1-8902-BF8343890F1D}" type="slidenum">
              <a:rPr lang="en-GB" altLang="es-PE"/>
              <a:pPr/>
              <a:t>94</a:t>
            </a:fld>
            <a:endParaRPr lang="en-GB" altLang="es-PE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79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817DCE-CEA6-48D1-8902-BF8343890F1D}" type="slidenum">
              <a:rPr lang="en-GB" altLang="es-PE"/>
              <a:pPr/>
              <a:t>95</a:t>
            </a:fld>
            <a:endParaRPr lang="en-GB" altLang="es-PE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87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8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0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24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9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7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0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6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6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8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" y="69124"/>
            <a:ext cx="3271487" cy="616978"/>
          </a:xfrm>
          <a:prstGeom prst="rect">
            <a:avLst/>
          </a:prstGeom>
        </p:spPr>
      </p:pic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80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" y="69124"/>
            <a:ext cx="3271487" cy="616978"/>
          </a:xfrm>
          <a:prstGeom prst="rect">
            <a:avLst/>
          </a:prstGeom>
        </p:spPr>
      </p:pic>
      <p:pic>
        <p:nvPicPr>
          <p:cNvPr id="10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40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2249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1.bin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.xml"/><Relationship Id="rId9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1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lum brigh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65" y="0"/>
            <a:ext cx="8648699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" y="1854201"/>
            <a:ext cx="12206147" cy="363628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F DinDisplay Pro Black" panose="02000503030000020004" pitchFamily="2" charset="0"/>
                <a:ea typeface="Dotum" panose="020B0600000101010101" pitchFamily="34" charset="-127"/>
                <a:cs typeface="+mj-cs"/>
              </a:rPr>
              <a:t>Proyecto: “Evaluación y Propuesta de Mejora del Procedimiento para la Gestión de Proyectos Informáticos”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" y="69125"/>
            <a:ext cx="4464689" cy="842007"/>
          </a:xfrm>
          <a:prstGeom prst="rect">
            <a:avLst/>
          </a:prstGeom>
        </p:spPr>
      </p:pic>
      <p:pic>
        <p:nvPicPr>
          <p:cNvPr id="7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5696872"/>
            <a:ext cx="5800299" cy="954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altLang="es-PE" sz="28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Procedimientos</a:t>
            </a:r>
          </a:p>
        </p:txBody>
      </p:sp>
    </p:spTree>
    <p:extLst>
      <p:ext uri="{BB962C8B-B14F-4D97-AF65-F5344CB8AC3E}">
        <p14:creationId xmlns:p14="http://schemas.microsoft.com/office/powerpoint/2010/main" val="7517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487895" y="2132856"/>
          <a:ext cx="9449480" cy="1054096"/>
        </p:xfrm>
        <a:graphic>
          <a:graphicData uri="http://schemas.openxmlformats.org/drawingml/2006/table">
            <a:tbl>
              <a:tblPr/>
              <a:tblGrid>
                <a:gridCol w="529098">
                  <a:extLst>
                    <a:ext uri="{9D8B030D-6E8A-4147-A177-3AD203B41FA5}">
                      <a16:colId xmlns="" xmlns:a16="http://schemas.microsoft.com/office/drawing/2014/main" val="2430337523"/>
                    </a:ext>
                  </a:extLst>
                </a:gridCol>
                <a:gridCol w="453514">
                  <a:extLst>
                    <a:ext uri="{9D8B030D-6E8A-4147-A177-3AD203B41FA5}">
                      <a16:colId xmlns="" xmlns:a16="http://schemas.microsoft.com/office/drawing/2014/main" val="4142371470"/>
                    </a:ext>
                  </a:extLst>
                </a:gridCol>
                <a:gridCol w="717984">
                  <a:extLst>
                    <a:ext uri="{9D8B030D-6E8A-4147-A177-3AD203B41FA5}">
                      <a16:colId xmlns="" xmlns:a16="http://schemas.microsoft.com/office/drawing/2014/main" val="2943379709"/>
                    </a:ext>
                  </a:extLst>
                </a:gridCol>
                <a:gridCol w="755772">
                  <a:extLst>
                    <a:ext uri="{9D8B030D-6E8A-4147-A177-3AD203B41FA5}">
                      <a16:colId xmlns="" xmlns:a16="http://schemas.microsoft.com/office/drawing/2014/main" val="3300397740"/>
                    </a:ext>
                  </a:extLst>
                </a:gridCol>
                <a:gridCol w="529041">
                  <a:extLst>
                    <a:ext uri="{9D8B030D-6E8A-4147-A177-3AD203B41FA5}">
                      <a16:colId xmlns="" xmlns:a16="http://schemas.microsoft.com/office/drawing/2014/main" val="1953491305"/>
                    </a:ext>
                  </a:extLst>
                </a:gridCol>
                <a:gridCol w="680195">
                  <a:extLst>
                    <a:ext uri="{9D8B030D-6E8A-4147-A177-3AD203B41FA5}">
                      <a16:colId xmlns="" xmlns:a16="http://schemas.microsoft.com/office/drawing/2014/main" val="3693597145"/>
                    </a:ext>
                  </a:extLst>
                </a:gridCol>
                <a:gridCol w="869138">
                  <a:extLst>
                    <a:ext uri="{9D8B030D-6E8A-4147-A177-3AD203B41FA5}">
                      <a16:colId xmlns="" xmlns:a16="http://schemas.microsoft.com/office/drawing/2014/main" val="2716537014"/>
                    </a:ext>
                  </a:extLst>
                </a:gridCol>
                <a:gridCol w="563915">
                  <a:extLst>
                    <a:ext uri="{9D8B030D-6E8A-4147-A177-3AD203B41FA5}">
                      <a16:colId xmlns="" xmlns:a16="http://schemas.microsoft.com/office/drawing/2014/main" val="2529666250"/>
                    </a:ext>
                  </a:extLst>
                </a:gridCol>
                <a:gridCol w="641996">
                  <a:extLst>
                    <a:ext uri="{9D8B030D-6E8A-4147-A177-3AD203B41FA5}">
                      <a16:colId xmlns="" xmlns:a16="http://schemas.microsoft.com/office/drawing/2014/main" val="1005022654"/>
                    </a:ext>
                  </a:extLst>
                </a:gridCol>
                <a:gridCol w="581267">
                  <a:extLst>
                    <a:ext uri="{9D8B030D-6E8A-4147-A177-3AD203B41FA5}">
                      <a16:colId xmlns="" xmlns:a16="http://schemas.microsoft.com/office/drawing/2014/main" val="2223084481"/>
                    </a:ext>
                  </a:extLst>
                </a:gridCol>
                <a:gridCol w="670014">
                  <a:extLst>
                    <a:ext uri="{9D8B030D-6E8A-4147-A177-3AD203B41FA5}">
                      <a16:colId xmlns="" xmlns:a16="http://schemas.microsoft.com/office/drawing/2014/main" val="823731134"/>
                    </a:ext>
                  </a:extLst>
                </a:gridCol>
                <a:gridCol w="604685">
                  <a:extLst>
                    <a:ext uri="{9D8B030D-6E8A-4147-A177-3AD203B41FA5}">
                      <a16:colId xmlns="" xmlns:a16="http://schemas.microsoft.com/office/drawing/2014/main" val="1787920998"/>
                    </a:ext>
                  </a:extLst>
                </a:gridCol>
                <a:gridCol w="604685">
                  <a:extLst>
                    <a:ext uri="{9D8B030D-6E8A-4147-A177-3AD203B41FA5}">
                      <a16:colId xmlns="" xmlns:a16="http://schemas.microsoft.com/office/drawing/2014/main" val="1026212822"/>
                    </a:ext>
                  </a:extLst>
                </a:gridCol>
                <a:gridCol w="476046">
                  <a:extLst>
                    <a:ext uri="{9D8B030D-6E8A-4147-A177-3AD203B41FA5}">
                      <a16:colId xmlns="" xmlns:a16="http://schemas.microsoft.com/office/drawing/2014/main" val="380532898"/>
                    </a:ext>
                  </a:extLst>
                </a:gridCol>
                <a:gridCol w="772130">
                  <a:extLst>
                    <a:ext uri="{9D8B030D-6E8A-4147-A177-3AD203B41FA5}">
                      <a16:colId xmlns="" xmlns:a16="http://schemas.microsoft.com/office/drawing/2014/main" val="51576161"/>
                    </a:ext>
                  </a:extLst>
                </a:gridCol>
              </a:tblGrid>
              <a:tr h="21081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Complejidad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2263329"/>
                  </a:ext>
                </a:extLst>
              </a:tr>
              <a:tr h="63245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Plazo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Externos a INSI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Internos (INSI)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Tecnología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el contribuyente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Interno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Otras Entidades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Sub-total RCI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Meses-hombre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A/B/C/D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8727657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721848"/>
                  </a:ext>
                </a:extLst>
              </a:tr>
            </a:tbl>
          </a:graphicData>
        </a:graphic>
      </p:graphicFrame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31293"/>
              </p:ext>
            </p:extLst>
          </p:nvPr>
        </p:nvGraphicFramePr>
        <p:xfrm>
          <a:off x="677335" y="3389408"/>
          <a:ext cx="10452219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112"/>
                <a:gridCol w="4585447"/>
                <a:gridCol w="42446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Parámetro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Mayor Impacto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Menor Impacto</a:t>
                      </a:r>
                      <a:endParaRPr lang="es-P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Impacto en el contribuyente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impacto en el contribuyente.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no impactará en el contribuyente.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Impacto Interno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impactará internamente.</a:t>
                      </a:r>
                      <a:endParaRPr lang="es-P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no impactará internamente.</a:t>
                      </a:r>
                      <a:endParaRPr lang="es-PE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Impacto en Otras Entidades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solución de problemas o carencias, la mejora de procesos, productos o servicios, la innovación en procesos, productos o servicios, y los beneficios y ventajas que producirá el proyecto impactará a otras entidades.</a:t>
                      </a:r>
                      <a:endParaRPr lang="es-P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no impactará a otras entidades.</a:t>
                      </a:r>
                      <a:endParaRPr lang="es-PE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4145495" y="2132856"/>
            <a:ext cx="2080493" cy="105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20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" y="1900148"/>
            <a:ext cx="11473433" cy="1320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sp>
        <p:nvSpPr>
          <p:cNvPr id="3" name="Rectángulo 2"/>
          <p:cNvSpPr/>
          <p:nvPr/>
        </p:nvSpPr>
        <p:spPr>
          <a:xfrm>
            <a:off x="8702567" y="2144111"/>
            <a:ext cx="2900854" cy="1048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76226"/>
              </p:ext>
            </p:extLst>
          </p:nvPr>
        </p:nvGraphicFramePr>
        <p:xfrm>
          <a:off x="4230709" y="3996488"/>
          <a:ext cx="3365500" cy="1238250"/>
        </p:xfrm>
        <a:graphic>
          <a:graphicData uri="http://schemas.openxmlformats.org/drawingml/2006/table">
            <a:tbl>
              <a:tblPr/>
              <a:tblGrid>
                <a:gridCol w="1169369">
                  <a:extLst>
                    <a:ext uri="{9D8B030D-6E8A-4147-A177-3AD203B41FA5}">
                      <a16:colId xmlns="" xmlns:a16="http://schemas.microsoft.com/office/drawing/2014/main" val="2383138624"/>
                    </a:ext>
                  </a:extLst>
                </a:gridCol>
                <a:gridCol w="1140847">
                  <a:extLst>
                    <a:ext uri="{9D8B030D-6E8A-4147-A177-3AD203B41FA5}">
                      <a16:colId xmlns="" xmlns:a16="http://schemas.microsoft.com/office/drawing/2014/main" val="1872091213"/>
                    </a:ext>
                  </a:extLst>
                </a:gridCol>
                <a:gridCol w="1055284">
                  <a:extLst>
                    <a:ext uri="{9D8B030D-6E8A-4147-A177-3AD203B41FA5}">
                      <a16:colId xmlns="" xmlns:a16="http://schemas.microsoft.com/office/drawing/2014/main" val="327048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0147162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903093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29532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852874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8675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0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664758"/>
              </p:ext>
            </p:extLst>
          </p:nvPr>
        </p:nvGraphicFramePr>
        <p:xfrm>
          <a:off x="2689413" y="1665727"/>
          <a:ext cx="5433835" cy="1226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0033"/>
                <a:gridCol w="937025"/>
                <a:gridCol w="783715"/>
                <a:gridCol w="1041531"/>
                <a:gridCol w="1041531"/>
              </a:tblGrid>
              <a:tr h="36926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Procedimiento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Actividades propuestas x Clase</a:t>
                      </a:r>
                      <a:endParaRPr lang="es-PE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926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9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Gestión de Proyectos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42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CUADRO RESUMEN</a:t>
            </a:r>
            <a:endParaRPr lang="es-PE" b="1" dirty="0"/>
          </a:p>
        </p:txBody>
      </p:sp>
      <p:graphicFrame>
        <p:nvGraphicFramePr>
          <p:cNvPr id="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929699"/>
              </p:ext>
            </p:extLst>
          </p:nvPr>
        </p:nvGraphicFramePr>
        <p:xfrm>
          <a:off x="2689413" y="3700716"/>
          <a:ext cx="5433835" cy="1226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0033"/>
                <a:gridCol w="937025"/>
                <a:gridCol w="783715"/>
                <a:gridCol w="1041531"/>
                <a:gridCol w="1041531"/>
              </a:tblGrid>
              <a:tr h="36926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Procedimiento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Formatos propuestos x Clase</a:t>
                      </a:r>
                      <a:endParaRPr lang="es-PE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926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9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Gestión de Proyectos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9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189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189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189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6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para la Gestión de Proyectos </a:t>
            </a:r>
            <a:r>
              <a:rPr lang="es-PE" sz="4000" b="1" dirty="0" smtClean="0"/>
              <a:t>Informáticos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644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5"/>
          <a:stretch/>
        </p:blipFill>
        <p:spPr>
          <a:xfrm>
            <a:off x="1466850" y="0"/>
            <a:ext cx="9258300" cy="6867307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8092625" y="0"/>
            <a:ext cx="409937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de Inicio del Proyecto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5979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64938"/>
              </p:ext>
            </p:extLst>
          </p:nvPr>
        </p:nvGraphicFramePr>
        <p:xfrm>
          <a:off x="1352851" y="1930400"/>
          <a:ext cx="8638316" cy="2525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6587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27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Inicio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7.1.1 Designar al Jefe de Proyecto Informático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04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7.1.2 Registrar al proyecto en el portafolio de proyectos 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indent="-1270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7.1.3 Generar el repositorio del proyecto 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7.1.4 Coordinar la Asignación del Personal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7.1.5 Elaborar el Acta de Constitución del Proyecto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indent="-1270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7.1.6 Realizar la Reunión de </a:t>
                      </a:r>
                      <a:r>
                        <a:rPr lang="es-E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Kick</a:t>
                      </a: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-off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363858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96840"/>
              </p:ext>
            </p:extLst>
          </p:nvPr>
        </p:nvGraphicFramePr>
        <p:xfrm>
          <a:off x="1352850" y="1930400"/>
          <a:ext cx="7921154" cy="1312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8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Inicio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FOR010 - Acta de Constitución del Proyecto</a:t>
                      </a:r>
                      <a:endParaRPr lang="es-PE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9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FOR010 - Acta de Constitución del </a:t>
            </a:r>
            <a:r>
              <a:rPr lang="es-PE" b="1" dirty="0" smtClean="0"/>
              <a:t>Proyecto</a:t>
            </a:r>
            <a:endParaRPr lang="es-PE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12" y="87086"/>
            <a:ext cx="9265220" cy="672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07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FOR010 - Acta de Constitución del </a:t>
            </a:r>
            <a:r>
              <a:rPr lang="es-PE" b="1" dirty="0" smtClean="0"/>
              <a:t>Proyecto</a:t>
            </a:r>
            <a:endParaRPr lang="es-PE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68" y="72572"/>
            <a:ext cx="8907517" cy="672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9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"/>
          <a:stretch/>
        </p:blipFill>
        <p:spPr>
          <a:xfrm>
            <a:off x="1704975" y="0"/>
            <a:ext cx="8782050" cy="687053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972550" y="3682916"/>
            <a:ext cx="3219450" cy="1685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Planificación del Proyecto</a:t>
            </a:r>
          </a:p>
        </p:txBody>
      </p:sp>
    </p:spTree>
    <p:extLst>
      <p:ext uri="{BB962C8B-B14F-4D97-AF65-F5344CB8AC3E}">
        <p14:creationId xmlns:p14="http://schemas.microsoft.com/office/powerpoint/2010/main" val="28353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52" y="2363991"/>
            <a:ext cx="3384312" cy="292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AutoShape 14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0" name="AutoShape 16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1" name="AutoShape 18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2" name="2 Marcador de contenido"/>
          <p:cNvSpPr>
            <a:spLocks noGrp="1"/>
          </p:cNvSpPr>
          <p:nvPr>
            <p:ph sz="quarter" idx="1"/>
          </p:nvPr>
        </p:nvSpPr>
        <p:spPr>
          <a:xfrm>
            <a:off x="677341" y="2363990"/>
            <a:ext cx="7204536" cy="4009915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Evaluación de Proyectos.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Gestión de Proyectos Informáticos.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Gestión Ágil de Proyectos Informáticos.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Gestión de Cambios.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Gestión de Adquisiciones.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de Gestión de Configuración.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OBJETIVOS</a:t>
            </a:r>
            <a:endParaRPr lang="es-PE" sz="3200" b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" y="69124"/>
            <a:ext cx="3271487" cy="616979"/>
          </a:xfrm>
          <a:prstGeom prst="rect">
            <a:avLst/>
          </a:prstGeom>
        </p:spPr>
      </p:pic>
      <p:pic>
        <p:nvPicPr>
          <p:cNvPr id="10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74355"/>
              </p:ext>
            </p:extLst>
          </p:nvPr>
        </p:nvGraphicFramePr>
        <p:xfrm>
          <a:off x="1352851" y="1930400"/>
          <a:ext cx="8638316" cy="4764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048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705">
                <a:tc rowSpan="1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Planificación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dirty="0">
                          <a:effectLst/>
                        </a:rPr>
                        <a:t>7.2.1 Revisar el Plan de Gestión del Proyecto Institucional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938" indent="-7938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7.2.2 Elaborar el Enunciado del Alcance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938" indent="-7938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7.2.3 Identificar y clasificar a los Interesados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7.2.4 Elaborar la EDT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7.2.5 Elaborar el Diccionario EDT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7.2.6 Elaborar el Cronograma del Proyecto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7.2.7 Planificar la Gestión de la Calidad 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7.2.8 Planificar la Gestión de los Recursos  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470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7.2.9 Planificar la Gestión de Costos y Equipo del Proyecto 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7.2.10 Planificar la Gestión de las Comunicaciones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7.2.11 Planificar la Gestión de los Riesgos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7.2.12 Actualizar el Plan de Gestión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7.2.13 Revisar el Plan de Gestión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7.2.14 Difundir el Plan de Gestión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40181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251101"/>
              </p:ext>
            </p:extLst>
          </p:nvPr>
        </p:nvGraphicFramePr>
        <p:xfrm>
          <a:off x="1352850" y="1902913"/>
          <a:ext cx="7921153" cy="43243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7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156">
                <a:tc row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Planificación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FOR040 - Enunciado del Alcance del Proyecto</a:t>
                      </a:r>
                      <a:endParaRPr lang="es-PE" sz="15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1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FOR020 - Registro de Interesados </a:t>
                      </a:r>
                      <a:endParaRPr lang="es-PE" sz="15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1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FOR030 - Clasificación de Interesados</a:t>
                      </a:r>
                      <a:endParaRPr lang="es-PE" sz="15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FOR050 - Estructura de Desglose del Trabajo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FOR060 - Diccionario EDT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21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FOR070 - Cronograma del Proyecto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24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FOR080 - Costos y Equipo del Proyecto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FOR090 - Matriz de Actividades de Calidad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FOR100 - Organigrama del Proyecto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FOR110 - Matriz RACI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03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FOR120 - Matriz de Mecanismos de Comunicación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81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FOR130 - Registro de Riesgos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4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FOR040 - Enunciado del Alcance del Proyecto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9100" y="25399"/>
            <a:ext cx="7823200" cy="6812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2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FOR020 - Registro de Interesados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1750" y="133350"/>
            <a:ext cx="9505950" cy="6369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FOR030 - Clasificación de Interesados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7315" y="107576"/>
            <a:ext cx="6371771" cy="6704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FOR030 - Clasificación de Interesados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25370" y="0"/>
            <a:ext cx="6429829" cy="6783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23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FOR050 - Estructura de Desglose del Trabajo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1714" y="73875"/>
            <a:ext cx="7736115" cy="6740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FOR060 - Diccionario EDT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2457" y="72571"/>
            <a:ext cx="6792685" cy="6690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20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FOR070 - Cronograma del Proyecto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7714" y="377370"/>
            <a:ext cx="9332686" cy="5681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481943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FOR080 - Costos y Equipo del Proyecto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9371" y="29027"/>
            <a:ext cx="9782629" cy="6749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Rectangle 8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24006" y="6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r:id="rId5" imgW="0" imgH="0" progId="TCLayout.ActiveDocument">
                  <p:embed/>
                </p:oleObj>
              </mc:Choice>
              <mc:Fallback>
                <p:oleObj r:id="rId5" imgW="0" imgH="0" progId="TCLayout.ActiveDocument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6" y="6"/>
                        <a:ext cx="158751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2555" r="2864" b="2315"/>
          <a:stretch/>
        </p:blipFill>
        <p:spPr>
          <a:xfrm>
            <a:off x="872803" y="1804291"/>
            <a:ext cx="2771150" cy="4013810"/>
          </a:xfrm>
          <a:prstGeom prst="rect">
            <a:avLst/>
          </a:prstGeom>
        </p:spPr>
      </p:pic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411370646"/>
              </p:ext>
            </p:extLst>
          </p:nvPr>
        </p:nvGraphicFramePr>
        <p:xfrm>
          <a:off x="4106459" y="514950"/>
          <a:ext cx="6252191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AGENDA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128879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FOR090 - Matriz de Actividades de Calidad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8114" y="0"/>
            <a:ext cx="5587999" cy="687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FOR100 - Organigrama del Proyecto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4059" y="-4"/>
            <a:ext cx="6241143" cy="6801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FOR100 - Organigrama del Proyecto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7314" y="1364343"/>
            <a:ext cx="8444322" cy="4034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FOR110 - Matriz RACI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4515" y="72572"/>
            <a:ext cx="9608457" cy="6741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6"/>
            <a:ext cx="2914650" cy="249183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FOR120 - Matriz de Mecanismos de Comunicación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4800" y="174171"/>
            <a:ext cx="9216571" cy="6545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1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FOR130 - Registro de Riesgos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8057" y="72570"/>
            <a:ext cx="9535885" cy="6647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1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2800350" y="0"/>
            <a:ext cx="9391650" cy="6858000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0" y="2581603"/>
            <a:ext cx="2971800" cy="1685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Ejecución</a:t>
            </a:r>
            <a:r>
              <a:rPr lang="es-PE" sz="3200" b="1" dirty="0" smtClean="0"/>
              <a:t> </a:t>
            </a:r>
            <a:r>
              <a:rPr lang="es-PE" sz="3200" b="1" dirty="0"/>
              <a:t>del Proyecto</a:t>
            </a:r>
          </a:p>
        </p:txBody>
      </p:sp>
    </p:spTree>
    <p:extLst>
      <p:ext uri="{BB962C8B-B14F-4D97-AF65-F5344CB8AC3E}">
        <p14:creationId xmlns:p14="http://schemas.microsoft.com/office/powerpoint/2010/main" val="7064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03101"/>
              </p:ext>
            </p:extLst>
          </p:nvPr>
        </p:nvGraphicFramePr>
        <p:xfrm>
          <a:off x="1352851" y="1930400"/>
          <a:ext cx="8638316" cy="2141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048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53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Ejecución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7.3.1 Elaborar los entregables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7.3.2 Gestionar la calidad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7.3.3 Gestionar las comunicaciones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7.3.4 Gestionar el involucramiento de los interesados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7.3.5 Gestionar los problemas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7.3.6 Implementar la respuesta a los riesgos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983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44711"/>
              </p:ext>
            </p:extLst>
          </p:nvPr>
        </p:nvGraphicFramePr>
        <p:xfrm>
          <a:off x="1352850" y="1930400"/>
          <a:ext cx="7921153" cy="2103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7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68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Ejecución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FOR140 - Acta de Reunión</a:t>
                      </a:r>
                      <a:endParaRPr lang="es-PE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06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FOR150 - Registro de Problemas </a:t>
                      </a:r>
                      <a:endParaRPr lang="es-PE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1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6"/>
            <a:ext cx="2914650" cy="2491833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FOR140 - Acta de Reunión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3143" y="72570"/>
            <a:ext cx="6560457" cy="6730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9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de Evaluación de Proyectos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889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6"/>
            <a:ext cx="2914650" cy="2491833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FOR140 - Acta de Reunión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2866" y="87084"/>
            <a:ext cx="6615249" cy="6662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27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 smtClean="0"/>
              <a:t>FOR150 </a:t>
            </a:r>
            <a:r>
              <a:rPr lang="es-PE" sz="3200" b="1" dirty="0"/>
              <a:t>- Registro de </a:t>
            </a:r>
            <a:r>
              <a:rPr lang="es-PE" sz="3200" b="1" dirty="0" smtClean="0"/>
              <a:t>Problemas</a:t>
            </a:r>
            <a:endParaRPr lang="es-PE" sz="32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5142" y="72570"/>
            <a:ext cx="9477829" cy="6676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6324600" y="0"/>
            <a:ext cx="5721349" cy="2312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Monitoreo y Control</a:t>
            </a:r>
            <a:r>
              <a:rPr lang="es-PE" sz="3200" b="1" dirty="0" smtClean="0"/>
              <a:t> </a:t>
            </a:r>
            <a:r>
              <a:rPr lang="es-PE" sz="3200" b="1" dirty="0"/>
              <a:t>del Proyecto</a:t>
            </a:r>
          </a:p>
        </p:txBody>
      </p:sp>
    </p:spTree>
    <p:extLst>
      <p:ext uri="{BB962C8B-B14F-4D97-AF65-F5344CB8AC3E}">
        <p14:creationId xmlns:p14="http://schemas.microsoft.com/office/powerpoint/2010/main" val="14379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74024"/>
              </p:ext>
            </p:extLst>
          </p:nvPr>
        </p:nvGraphicFramePr>
        <p:xfrm>
          <a:off x="1352851" y="1930400"/>
          <a:ext cx="8638316" cy="2738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048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53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Monitoreo y Control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7.4.1 Informar avance semanal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7.4.2 Registrar avance del proyecto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7.4.3 Gestionar el control de calidad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7.4.4 Monitorear las comunicaciones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7.4.5 Monitorear los riesgos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517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7.4.6 Monitorear el Involucramiento de los Interesados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7.4.7 Elaborar el Informe de Estado del Proyecto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7.4.8 Realizar la reunión de estado del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24616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313895"/>
              </p:ext>
            </p:extLst>
          </p:nvPr>
        </p:nvGraphicFramePr>
        <p:xfrm>
          <a:off x="1352850" y="1930400"/>
          <a:ext cx="7921153" cy="15822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7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Monitoreo y Control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FOR160 - Informe de Estado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FOR160 - Informe de Estado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7087" y="290281"/>
            <a:ext cx="9448798" cy="6110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FOR160 - Informe de Estado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77028" y="116112"/>
            <a:ext cx="8940800" cy="345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77028" y="3628570"/>
            <a:ext cx="8940800" cy="2859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FOR160 - Informe de Estado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15771" y="145143"/>
            <a:ext cx="9216572" cy="3280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15771" y="3425371"/>
            <a:ext cx="9216572" cy="2815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FOR160 - Informe de Estado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7714" y="464454"/>
            <a:ext cx="9332686" cy="5863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7200899" y="0"/>
            <a:ext cx="4991101" cy="120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Cierre</a:t>
            </a:r>
            <a:r>
              <a:rPr lang="es-PE" sz="3200" b="1" dirty="0" smtClean="0"/>
              <a:t> </a:t>
            </a:r>
            <a:r>
              <a:rPr lang="es-PE" sz="3200" b="1" dirty="0"/>
              <a:t>del Proyecto</a:t>
            </a:r>
          </a:p>
        </p:txBody>
      </p:sp>
    </p:spTree>
    <p:extLst>
      <p:ext uri="{BB962C8B-B14F-4D97-AF65-F5344CB8AC3E}">
        <p14:creationId xmlns:p14="http://schemas.microsoft.com/office/powerpoint/2010/main" val="426043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1"/>
          <a:stretch/>
        </p:blipFill>
        <p:spPr>
          <a:xfrm>
            <a:off x="1802673" y="0"/>
            <a:ext cx="7759337" cy="68580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0" y="255493"/>
            <a:ext cx="5202621" cy="850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Evaluación de Proyectos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71983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825817"/>
              </p:ext>
            </p:extLst>
          </p:nvPr>
        </p:nvGraphicFramePr>
        <p:xfrm>
          <a:off x="1352851" y="1930400"/>
          <a:ext cx="8638316" cy="1878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048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53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Cierre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7.5.1 Cerrar la fase o proyecto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7.5.2 Revisar el Acta de Aceptación de Cierre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7.5.3 Registrar Lecciones Aprendidas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7.5.4 Organizar los documentos del proyecto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7.5.5 Convocar Reunión de Cierre de Proyecto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5496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102021"/>
              </p:ext>
            </p:extLst>
          </p:nvPr>
        </p:nvGraphicFramePr>
        <p:xfrm>
          <a:off x="1352850" y="1930400"/>
          <a:ext cx="7921153" cy="1833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7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68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Cierre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FOR180 - Acta de Aceptación de Cierre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099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FOR190 – Lección Aprendida 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8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FOR190 – Lección Aprendida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3143" y="101600"/>
            <a:ext cx="8766629" cy="6650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5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FOR180 - Acta de Aceptación de Cierre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1201" y="116114"/>
            <a:ext cx="6502400" cy="6676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5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para la Gestión Ágil de Proyectos Informáticos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92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5829936" y="-1"/>
            <a:ext cx="6362064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>
          <a:xfrm>
            <a:off x="5109831" y="-1"/>
            <a:ext cx="4504893" cy="6858001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31431" y="2564781"/>
            <a:ext cx="4846969" cy="23966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Fase </a:t>
            </a:r>
            <a:r>
              <a:rPr lang="es-PE" sz="3200" b="1" dirty="0"/>
              <a:t>de </a:t>
            </a:r>
            <a:r>
              <a:rPr lang="es-PE" sz="3200" b="1" dirty="0" smtClean="0"/>
              <a:t>Incepción del </a:t>
            </a:r>
            <a:r>
              <a:rPr lang="es-PE" sz="3200" b="1" dirty="0"/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21359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339335"/>
              </p:ext>
            </p:extLst>
          </p:nvPr>
        </p:nvGraphicFramePr>
        <p:xfrm>
          <a:off x="1352850" y="1930399"/>
          <a:ext cx="6413500" cy="21045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4445"/>
                <a:gridCol w="4409055"/>
              </a:tblGrid>
              <a:tr h="3006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Fase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Incepción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FOR010 - Acta de Constitución del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FOR011 - Registro de Visión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FOR012 - Registro de Alcance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FOR015 - Acta de Incepción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FOR020 - Registro de Interesados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FOR130 - Registro de Riesgos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27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FOR010 - Acta de Constitución del </a:t>
            </a:r>
            <a:r>
              <a:rPr lang="es-PE" b="1" dirty="0" smtClean="0"/>
              <a:t>Proyecto</a:t>
            </a:r>
            <a:endParaRPr lang="es-PE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12" y="87086"/>
            <a:ext cx="9265220" cy="672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9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FOR010 - Acta de Constitución del </a:t>
            </a:r>
            <a:r>
              <a:rPr lang="es-PE" b="1" dirty="0" smtClean="0"/>
              <a:t>Proyecto</a:t>
            </a:r>
            <a:endParaRPr lang="es-PE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68" y="72572"/>
            <a:ext cx="8907517" cy="672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0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FOR011 - Registro de Visión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3770" y="116114"/>
            <a:ext cx="6391181" cy="6672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08610" y="2124332"/>
            <a:ext cx="3874770" cy="2594703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 smtClean="0"/>
              <a:t>FOR001 </a:t>
            </a:r>
            <a:r>
              <a:rPr lang="es-PE" b="1" dirty="0"/>
              <a:t>- Acta de </a:t>
            </a:r>
            <a:r>
              <a:rPr lang="es-PE" b="1" dirty="0" smtClean="0"/>
              <a:t>Evaluación del Enfoque de Gestión de Proyectos</a:t>
            </a:r>
            <a:endParaRPr lang="es-PE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3" t="18534" r="26833" b="14800"/>
          <a:stretch/>
        </p:blipFill>
        <p:spPr bwMode="auto">
          <a:xfrm>
            <a:off x="4526280" y="116114"/>
            <a:ext cx="7486650" cy="6727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FOR012 - Registro de Alcance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0515" y="72571"/>
            <a:ext cx="4818742" cy="6691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FOR015 - Acta de Incepción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8628" y="58056"/>
            <a:ext cx="6604000" cy="6708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FOR020 - Registro de Interesados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1750" y="133350"/>
            <a:ext cx="9505950" cy="6369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FOR130 - Registro de Riesgos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8057" y="72570"/>
            <a:ext cx="9535885" cy="6647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1495425" y="-9307"/>
            <a:ext cx="9201150" cy="6858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6800850" y="1"/>
            <a:ext cx="5391151" cy="1104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Fase </a:t>
            </a:r>
            <a:r>
              <a:rPr lang="es-PE" sz="3200" b="1" dirty="0"/>
              <a:t>de Planificación</a:t>
            </a:r>
            <a:r>
              <a:rPr lang="es-PE" sz="3200" b="1" dirty="0" smtClean="0"/>
              <a:t> del </a:t>
            </a:r>
            <a:r>
              <a:rPr lang="es-PE" sz="3200" b="1" dirty="0"/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24978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484417"/>
              </p:ext>
            </p:extLst>
          </p:nvPr>
        </p:nvGraphicFramePr>
        <p:xfrm>
          <a:off x="1352850" y="1930399"/>
          <a:ext cx="6413500" cy="10450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4445"/>
                <a:gridCol w="4409055"/>
              </a:tblGrid>
              <a:tr h="3483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Fase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8343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Planificación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FOR230 - Backlog del Producto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8343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FOR070 - Cronograma del Proyecto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2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510969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FOR230 - </a:t>
            </a:r>
            <a:r>
              <a:rPr lang="es-PE" sz="3200" b="1" dirty="0" err="1"/>
              <a:t>Backlog</a:t>
            </a:r>
            <a:r>
              <a:rPr lang="es-PE" sz="3200" b="1" dirty="0"/>
              <a:t> del Producto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6318" b="43574"/>
          <a:stretch/>
        </p:blipFill>
        <p:spPr>
          <a:xfrm>
            <a:off x="-930" y="1237129"/>
            <a:ext cx="12192930" cy="12935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ángulo 3"/>
          <p:cNvSpPr/>
          <p:nvPr/>
        </p:nvSpPr>
        <p:spPr>
          <a:xfrm>
            <a:off x="0" y="1237129"/>
            <a:ext cx="5280660" cy="502771"/>
          </a:xfrm>
          <a:prstGeom prst="rect">
            <a:avLst/>
          </a:prstGeom>
          <a:solidFill>
            <a:srgbClr val="FF33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995159" y="1237129"/>
            <a:ext cx="1981201" cy="502771"/>
          </a:xfrm>
          <a:prstGeom prst="rect">
            <a:avLst/>
          </a:prstGeom>
          <a:solidFill>
            <a:srgbClr val="FF33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378441" y="1237129"/>
            <a:ext cx="1249680" cy="502771"/>
          </a:xfrm>
          <a:prstGeom prst="rect">
            <a:avLst/>
          </a:prstGeom>
          <a:solidFill>
            <a:srgbClr val="FF33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r="9891"/>
          <a:stretch/>
        </p:blipFill>
        <p:spPr>
          <a:xfrm>
            <a:off x="3201604" y="2666736"/>
            <a:ext cx="7966287" cy="40083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5203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FOR070 - Cronograma del Proyecto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7714" y="377370"/>
            <a:ext cx="9332686" cy="5681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7345031" y="67733"/>
            <a:ext cx="4846969" cy="1094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Ejecución</a:t>
            </a:r>
            <a:r>
              <a:rPr lang="es-PE" sz="3200" b="1" dirty="0" smtClean="0"/>
              <a:t> del </a:t>
            </a:r>
            <a:r>
              <a:rPr lang="es-PE" sz="3200" b="1" dirty="0"/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3430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039139"/>
              </p:ext>
            </p:extLst>
          </p:nvPr>
        </p:nvGraphicFramePr>
        <p:xfrm>
          <a:off x="1352850" y="1930397"/>
          <a:ext cx="6413500" cy="1669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4445"/>
                <a:gridCol w="4409055"/>
              </a:tblGrid>
              <a:tr h="33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Fase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3829">
                <a:tc rowSpan="4"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 smtClean="0">
                          <a:effectLst/>
                        </a:rPr>
                        <a:t>Ejecución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FOR240 - Log de Retrospectiva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3829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FOR190 - Lección Aprendida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3829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FOR180 - Acta de Aceptación de Cierre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3829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FOR170 - Solicitud de Cambio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07888"/>
              </p:ext>
            </p:extLst>
          </p:nvPr>
        </p:nvGraphicFramePr>
        <p:xfrm>
          <a:off x="487895" y="2132856"/>
          <a:ext cx="9449480" cy="1054096"/>
        </p:xfrm>
        <a:graphic>
          <a:graphicData uri="http://schemas.openxmlformats.org/drawingml/2006/table">
            <a:tbl>
              <a:tblPr/>
              <a:tblGrid>
                <a:gridCol w="529098">
                  <a:extLst>
                    <a:ext uri="{9D8B030D-6E8A-4147-A177-3AD203B41FA5}">
                      <a16:colId xmlns="" xmlns:a16="http://schemas.microsoft.com/office/drawing/2014/main" val="2430337523"/>
                    </a:ext>
                  </a:extLst>
                </a:gridCol>
                <a:gridCol w="453514">
                  <a:extLst>
                    <a:ext uri="{9D8B030D-6E8A-4147-A177-3AD203B41FA5}">
                      <a16:colId xmlns="" xmlns:a16="http://schemas.microsoft.com/office/drawing/2014/main" val="4142371470"/>
                    </a:ext>
                  </a:extLst>
                </a:gridCol>
                <a:gridCol w="717984">
                  <a:extLst>
                    <a:ext uri="{9D8B030D-6E8A-4147-A177-3AD203B41FA5}">
                      <a16:colId xmlns="" xmlns:a16="http://schemas.microsoft.com/office/drawing/2014/main" val="2943379709"/>
                    </a:ext>
                  </a:extLst>
                </a:gridCol>
                <a:gridCol w="755772">
                  <a:extLst>
                    <a:ext uri="{9D8B030D-6E8A-4147-A177-3AD203B41FA5}">
                      <a16:colId xmlns="" xmlns:a16="http://schemas.microsoft.com/office/drawing/2014/main" val="3300397740"/>
                    </a:ext>
                  </a:extLst>
                </a:gridCol>
                <a:gridCol w="529041">
                  <a:extLst>
                    <a:ext uri="{9D8B030D-6E8A-4147-A177-3AD203B41FA5}">
                      <a16:colId xmlns="" xmlns:a16="http://schemas.microsoft.com/office/drawing/2014/main" val="1953491305"/>
                    </a:ext>
                  </a:extLst>
                </a:gridCol>
                <a:gridCol w="680195">
                  <a:extLst>
                    <a:ext uri="{9D8B030D-6E8A-4147-A177-3AD203B41FA5}">
                      <a16:colId xmlns="" xmlns:a16="http://schemas.microsoft.com/office/drawing/2014/main" val="3693597145"/>
                    </a:ext>
                  </a:extLst>
                </a:gridCol>
                <a:gridCol w="869138">
                  <a:extLst>
                    <a:ext uri="{9D8B030D-6E8A-4147-A177-3AD203B41FA5}">
                      <a16:colId xmlns="" xmlns:a16="http://schemas.microsoft.com/office/drawing/2014/main" val="2716537014"/>
                    </a:ext>
                  </a:extLst>
                </a:gridCol>
                <a:gridCol w="563915">
                  <a:extLst>
                    <a:ext uri="{9D8B030D-6E8A-4147-A177-3AD203B41FA5}">
                      <a16:colId xmlns="" xmlns:a16="http://schemas.microsoft.com/office/drawing/2014/main" val="2529666250"/>
                    </a:ext>
                  </a:extLst>
                </a:gridCol>
                <a:gridCol w="641996">
                  <a:extLst>
                    <a:ext uri="{9D8B030D-6E8A-4147-A177-3AD203B41FA5}">
                      <a16:colId xmlns="" xmlns:a16="http://schemas.microsoft.com/office/drawing/2014/main" val="1005022654"/>
                    </a:ext>
                  </a:extLst>
                </a:gridCol>
                <a:gridCol w="581267">
                  <a:extLst>
                    <a:ext uri="{9D8B030D-6E8A-4147-A177-3AD203B41FA5}">
                      <a16:colId xmlns="" xmlns:a16="http://schemas.microsoft.com/office/drawing/2014/main" val="2223084481"/>
                    </a:ext>
                  </a:extLst>
                </a:gridCol>
                <a:gridCol w="670014">
                  <a:extLst>
                    <a:ext uri="{9D8B030D-6E8A-4147-A177-3AD203B41FA5}">
                      <a16:colId xmlns="" xmlns:a16="http://schemas.microsoft.com/office/drawing/2014/main" val="823731134"/>
                    </a:ext>
                  </a:extLst>
                </a:gridCol>
                <a:gridCol w="604685">
                  <a:extLst>
                    <a:ext uri="{9D8B030D-6E8A-4147-A177-3AD203B41FA5}">
                      <a16:colId xmlns="" xmlns:a16="http://schemas.microsoft.com/office/drawing/2014/main" val="1787920998"/>
                    </a:ext>
                  </a:extLst>
                </a:gridCol>
                <a:gridCol w="604685">
                  <a:extLst>
                    <a:ext uri="{9D8B030D-6E8A-4147-A177-3AD203B41FA5}">
                      <a16:colId xmlns="" xmlns:a16="http://schemas.microsoft.com/office/drawing/2014/main" val="1026212822"/>
                    </a:ext>
                  </a:extLst>
                </a:gridCol>
                <a:gridCol w="476046">
                  <a:extLst>
                    <a:ext uri="{9D8B030D-6E8A-4147-A177-3AD203B41FA5}">
                      <a16:colId xmlns="" xmlns:a16="http://schemas.microsoft.com/office/drawing/2014/main" val="380532898"/>
                    </a:ext>
                  </a:extLst>
                </a:gridCol>
                <a:gridCol w="772130">
                  <a:extLst>
                    <a:ext uri="{9D8B030D-6E8A-4147-A177-3AD203B41FA5}">
                      <a16:colId xmlns="" xmlns:a16="http://schemas.microsoft.com/office/drawing/2014/main" val="51576161"/>
                    </a:ext>
                  </a:extLst>
                </a:gridCol>
              </a:tblGrid>
              <a:tr h="21081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Complejidad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2263329"/>
                  </a:ext>
                </a:extLst>
              </a:tr>
              <a:tr h="63245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Plazo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Externos a INSI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Internos (INSI)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Tecnología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el contribuyente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Interno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Otras Entidades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Sub-total RCI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Meses-hombre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A/B/C/D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8727657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721848"/>
                  </a:ext>
                </a:extLst>
              </a:tr>
            </a:tbl>
          </a:graphicData>
        </a:graphic>
      </p:graphicFrame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906702"/>
              </p:ext>
            </p:extLst>
          </p:nvPr>
        </p:nvGraphicFramePr>
        <p:xfrm>
          <a:off x="3064060" y="3770820"/>
          <a:ext cx="3365500" cy="1238250"/>
        </p:xfrm>
        <a:graphic>
          <a:graphicData uri="http://schemas.openxmlformats.org/drawingml/2006/table">
            <a:tbl>
              <a:tblPr/>
              <a:tblGrid>
                <a:gridCol w="1169369">
                  <a:extLst>
                    <a:ext uri="{9D8B030D-6E8A-4147-A177-3AD203B41FA5}">
                      <a16:colId xmlns="" xmlns:a16="http://schemas.microsoft.com/office/drawing/2014/main" val="2383138624"/>
                    </a:ext>
                  </a:extLst>
                </a:gridCol>
                <a:gridCol w="1140847">
                  <a:extLst>
                    <a:ext uri="{9D8B030D-6E8A-4147-A177-3AD203B41FA5}">
                      <a16:colId xmlns="" xmlns:a16="http://schemas.microsoft.com/office/drawing/2014/main" val="1872091213"/>
                    </a:ext>
                  </a:extLst>
                </a:gridCol>
                <a:gridCol w="1055284">
                  <a:extLst>
                    <a:ext uri="{9D8B030D-6E8A-4147-A177-3AD203B41FA5}">
                      <a16:colId xmlns="" xmlns:a16="http://schemas.microsoft.com/office/drawing/2014/main" val="327048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0147162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903093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29532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852874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8675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54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832100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FOR240 - Log de Retrospectiva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32100" y="915894"/>
            <a:ext cx="9207500" cy="5026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FOR190 – Lección Aprendida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3143" y="101600"/>
            <a:ext cx="8766629" cy="6650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02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FOR180 - Acta de Aceptación de Cierre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1201" y="116114"/>
            <a:ext cx="6502400" cy="6676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FOR170 - Solicitud de Cambio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4800" y="88899"/>
            <a:ext cx="9182100" cy="6671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FOR170 - Solicitud de Cambio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1600" y="812799"/>
            <a:ext cx="9334500" cy="583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45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para la Gestión </a:t>
            </a:r>
            <a:r>
              <a:rPr lang="es-PE" sz="4000" b="1" dirty="0" smtClean="0"/>
              <a:t>de Cambios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361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5"/>
          <a:stretch/>
        </p:blipFill>
        <p:spPr>
          <a:xfrm>
            <a:off x="1400175" y="0"/>
            <a:ext cx="9391650" cy="68580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8161422" y="0"/>
            <a:ext cx="4030578" cy="837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Gestión </a:t>
            </a:r>
            <a:r>
              <a:rPr lang="es-PE" sz="3200" b="1" dirty="0" smtClean="0"/>
              <a:t>de Cambios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4083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218507"/>
              </p:ext>
            </p:extLst>
          </p:nvPr>
        </p:nvGraphicFramePr>
        <p:xfrm>
          <a:off x="1352850" y="1930400"/>
          <a:ext cx="7820179" cy="18185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69189"/>
                <a:gridCol w="632803"/>
                <a:gridCol w="632803"/>
                <a:gridCol w="632803"/>
                <a:gridCol w="632803"/>
                <a:gridCol w="1619778"/>
              </a:tblGrid>
              <a:tr h="769257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 smtClean="0">
                          <a:effectLst/>
                        </a:rPr>
                        <a:t>Gestión de Proyectos de enfoque tradicional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cap="small" dirty="0" smtClean="0">
                          <a:effectLst/>
                        </a:rPr>
                        <a:t>Gestión de Proyectos de enfoque Ágil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77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cap="small" dirty="0" smtClean="0">
                          <a:effectLst/>
                        </a:rPr>
                        <a:t>Clase de Proyecto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39188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A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B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C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D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81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FOR170 - Solicitud de Cambio</a:t>
                      </a:r>
                      <a:endParaRPr lang="es-P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defTabSz="179388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79388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79388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79388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2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FOR170 - Solicitud de Cambio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4800" y="88899"/>
            <a:ext cx="9182100" cy="6671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FOR170 - Solicitud de Cambio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1600" y="812799"/>
            <a:ext cx="9334500" cy="583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07888"/>
              </p:ext>
            </p:extLst>
          </p:nvPr>
        </p:nvGraphicFramePr>
        <p:xfrm>
          <a:off x="487895" y="2132856"/>
          <a:ext cx="9449480" cy="1054096"/>
        </p:xfrm>
        <a:graphic>
          <a:graphicData uri="http://schemas.openxmlformats.org/drawingml/2006/table">
            <a:tbl>
              <a:tblPr/>
              <a:tblGrid>
                <a:gridCol w="529098">
                  <a:extLst>
                    <a:ext uri="{9D8B030D-6E8A-4147-A177-3AD203B41FA5}">
                      <a16:colId xmlns="" xmlns:a16="http://schemas.microsoft.com/office/drawing/2014/main" val="2430337523"/>
                    </a:ext>
                  </a:extLst>
                </a:gridCol>
                <a:gridCol w="453514">
                  <a:extLst>
                    <a:ext uri="{9D8B030D-6E8A-4147-A177-3AD203B41FA5}">
                      <a16:colId xmlns="" xmlns:a16="http://schemas.microsoft.com/office/drawing/2014/main" val="4142371470"/>
                    </a:ext>
                  </a:extLst>
                </a:gridCol>
                <a:gridCol w="717984">
                  <a:extLst>
                    <a:ext uri="{9D8B030D-6E8A-4147-A177-3AD203B41FA5}">
                      <a16:colId xmlns="" xmlns:a16="http://schemas.microsoft.com/office/drawing/2014/main" val="2943379709"/>
                    </a:ext>
                  </a:extLst>
                </a:gridCol>
                <a:gridCol w="755772">
                  <a:extLst>
                    <a:ext uri="{9D8B030D-6E8A-4147-A177-3AD203B41FA5}">
                      <a16:colId xmlns="" xmlns:a16="http://schemas.microsoft.com/office/drawing/2014/main" val="3300397740"/>
                    </a:ext>
                  </a:extLst>
                </a:gridCol>
                <a:gridCol w="529041">
                  <a:extLst>
                    <a:ext uri="{9D8B030D-6E8A-4147-A177-3AD203B41FA5}">
                      <a16:colId xmlns="" xmlns:a16="http://schemas.microsoft.com/office/drawing/2014/main" val="1953491305"/>
                    </a:ext>
                  </a:extLst>
                </a:gridCol>
                <a:gridCol w="680195">
                  <a:extLst>
                    <a:ext uri="{9D8B030D-6E8A-4147-A177-3AD203B41FA5}">
                      <a16:colId xmlns="" xmlns:a16="http://schemas.microsoft.com/office/drawing/2014/main" val="3693597145"/>
                    </a:ext>
                  </a:extLst>
                </a:gridCol>
                <a:gridCol w="869138">
                  <a:extLst>
                    <a:ext uri="{9D8B030D-6E8A-4147-A177-3AD203B41FA5}">
                      <a16:colId xmlns="" xmlns:a16="http://schemas.microsoft.com/office/drawing/2014/main" val="2716537014"/>
                    </a:ext>
                  </a:extLst>
                </a:gridCol>
                <a:gridCol w="563915">
                  <a:extLst>
                    <a:ext uri="{9D8B030D-6E8A-4147-A177-3AD203B41FA5}">
                      <a16:colId xmlns="" xmlns:a16="http://schemas.microsoft.com/office/drawing/2014/main" val="2529666250"/>
                    </a:ext>
                  </a:extLst>
                </a:gridCol>
                <a:gridCol w="641996">
                  <a:extLst>
                    <a:ext uri="{9D8B030D-6E8A-4147-A177-3AD203B41FA5}">
                      <a16:colId xmlns="" xmlns:a16="http://schemas.microsoft.com/office/drawing/2014/main" val="1005022654"/>
                    </a:ext>
                  </a:extLst>
                </a:gridCol>
                <a:gridCol w="581267">
                  <a:extLst>
                    <a:ext uri="{9D8B030D-6E8A-4147-A177-3AD203B41FA5}">
                      <a16:colId xmlns="" xmlns:a16="http://schemas.microsoft.com/office/drawing/2014/main" val="2223084481"/>
                    </a:ext>
                  </a:extLst>
                </a:gridCol>
                <a:gridCol w="670014">
                  <a:extLst>
                    <a:ext uri="{9D8B030D-6E8A-4147-A177-3AD203B41FA5}">
                      <a16:colId xmlns="" xmlns:a16="http://schemas.microsoft.com/office/drawing/2014/main" val="823731134"/>
                    </a:ext>
                  </a:extLst>
                </a:gridCol>
                <a:gridCol w="604685">
                  <a:extLst>
                    <a:ext uri="{9D8B030D-6E8A-4147-A177-3AD203B41FA5}">
                      <a16:colId xmlns="" xmlns:a16="http://schemas.microsoft.com/office/drawing/2014/main" val="1787920998"/>
                    </a:ext>
                  </a:extLst>
                </a:gridCol>
                <a:gridCol w="604685">
                  <a:extLst>
                    <a:ext uri="{9D8B030D-6E8A-4147-A177-3AD203B41FA5}">
                      <a16:colId xmlns="" xmlns:a16="http://schemas.microsoft.com/office/drawing/2014/main" val="1026212822"/>
                    </a:ext>
                  </a:extLst>
                </a:gridCol>
                <a:gridCol w="476046">
                  <a:extLst>
                    <a:ext uri="{9D8B030D-6E8A-4147-A177-3AD203B41FA5}">
                      <a16:colId xmlns="" xmlns:a16="http://schemas.microsoft.com/office/drawing/2014/main" val="380532898"/>
                    </a:ext>
                  </a:extLst>
                </a:gridCol>
                <a:gridCol w="772130">
                  <a:extLst>
                    <a:ext uri="{9D8B030D-6E8A-4147-A177-3AD203B41FA5}">
                      <a16:colId xmlns="" xmlns:a16="http://schemas.microsoft.com/office/drawing/2014/main" val="51576161"/>
                    </a:ext>
                  </a:extLst>
                </a:gridCol>
              </a:tblGrid>
              <a:tr h="21081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Complejidad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2263329"/>
                  </a:ext>
                </a:extLst>
              </a:tr>
              <a:tr h="63245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Plazo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Externos a INSI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Internos (INSI)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Tecnología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el contribuyente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Interno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Otras Entidades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Sub-total RCI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Meses-hombre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A/B/C/D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8727657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721848"/>
                  </a:ext>
                </a:extLst>
              </a:tr>
            </a:tbl>
          </a:graphicData>
        </a:graphic>
      </p:graphicFrame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602699"/>
              </p:ext>
            </p:extLst>
          </p:nvPr>
        </p:nvGraphicFramePr>
        <p:xfrm>
          <a:off x="677335" y="3389408"/>
          <a:ext cx="10452219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112"/>
                <a:gridCol w="4585447"/>
                <a:gridCol w="42446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Parámetro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Mayor Riesgo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Menor Riesgo</a:t>
                      </a:r>
                      <a:endParaRPr lang="es-P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 smtClean="0"/>
                        <a:t>Alcance</a:t>
                      </a:r>
                      <a:endParaRPr lang="es-PE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 smtClean="0"/>
                        <a:t>Incompleto, confuso, indefinido, inestable, impredecible o difícil de controlar.       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 smtClean="0"/>
                        <a:t>Completo, claro, definido, estable y controlable.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 smtClean="0"/>
                        <a:t>Plazo</a:t>
                      </a:r>
                      <a:endParaRPr lang="es-PE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Plazos insuficientes o muy ajustados, recursos no disponibles en periodos adecuados, fechas limite inamovibles, calendarios irregulares, eventos temporales complicados.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Plazos suficientes, recursos disponibles en periodos adecuados, fechas limite negociables, calendarios regulares, ausencia de eventos temporales complicados.</a:t>
                      </a:r>
                      <a:endParaRPr lang="es-PE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Interesados Externos a INSI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Poco Conocimiento, Poca Experiencia, Poca Disponibilidad y Poca Disposición de Trabajo en Equipo.</a:t>
                      </a:r>
                      <a:endParaRPr lang="es-P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Conocimiento, Experiencia, Disponibilidad y Disposición de Trabajo en Equipo.</a:t>
                      </a:r>
                      <a:endParaRPr lang="es-PE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Interesados Internos (INSI)</a:t>
                      </a:r>
                      <a:endParaRPr lang="es-PE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Incertidumbre de poder conseguirlos, alta rotación, tienen otras prioridades, desmotivación, descontento o falta de compromiso, problemas personales o de salud.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Certidumbre de poder conseguirlos, no rotación, prioridades adecuadas, motivados, contentos y/o comprometidos, sin problemas personales ni de salud.</a:t>
                      </a:r>
                      <a:endParaRPr lang="es-PE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487895" y="2132856"/>
            <a:ext cx="2457011" cy="105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93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para la Gestión de </a:t>
            </a:r>
            <a:r>
              <a:rPr lang="es-PE" sz="4000" b="1" dirty="0" smtClean="0"/>
              <a:t>Adquisiciones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811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14"/>
          <a:stretch/>
        </p:blipFill>
        <p:spPr>
          <a:xfrm>
            <a:off x="-1186" y="-9307"/>
            <a:ext cx="12193186" cy="6867307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7001941" y="271105"/>
            <a:ext cx="4961459" cy="837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Planificar la Adquisición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30998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6"/>
          <a:stretch/>
        </p:blipFill>
        <p:spPr>
          <a:xfrm>
            <a:off x="957262" y="0"/>
            <a:ext cx="10277475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887641" y="285233"/>
            <a:ext cx="5238750" cy="68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b="1" dirty="0" smtClean="0"/>
              <a:t>Efectuar la Adquisición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99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6"/>
          <a:stretch/>
        </p:blipFill>
        <p:spPr>
          <a:xfrm>
            <a:off x="0" y="-9307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887641" y="190500"/>
            <a:ext cx="5304359" cy="8708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Controlar la Adquisición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43693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98"/>
          <a:stretch/>
        </p:blipFill>
        <p:spPr>
          <a:xfrm>
            <a:off x="677341" y="342900"/>
            <a:ext cx="10853108" cy="61341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363891" y="342900"/>
            <a:ext cx="4828109" cy="8708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Cerrar la Adquisición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42509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/>
          </p:nvPr>
        </p:nvGraphicFramePr>
        <p:xfrm>
          <a:off x="1352850" y="1947353"/>
          <a:ext cx="7747608" cy="2348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84772"/>
                <a:gridCol w="790709"/>
                <a:gridCol w="790709"/>
                <a:gridCol w="790709"/>
                <a:gridCol w="790709"/>
              </a:tblGrid>
              <a:tr h="19616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19616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A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B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C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D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6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FOR200 - Informe de Hacer-Comprar-Tercerizar (Formato INSI)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7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FOR205 - Checklist de Evaluación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66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FOR210 - Formato de Atención de Requerimiento (Formato INSI)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66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FOR220 - Especificaciones Técnicas / Términos de Referencia (Formato INSI)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442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165684"/>
            <a:ext cx="2793311" cy="2550695"/>
          </a:xfrm>
        </p:spPr>
        <p:txBody>
          <a:bodyPr anchor="ctr">
            <a:noAutofit/>
          </a:bodyPr>
          <a:lstStyle/>
          <a:p>
            <a:pPr algn="ctr"/>
            <a:r>
              <a:rPr lang="es-PE" sz="3200" b="1" dirty="0"/>
              <a:t>FOR200 - Informe de Hacer-Comprar-</a:t>
            </a:r>
            <a:r>
              <a:rPr lang="es-PE" sz="3200" b="1" dirty="0" err="1"/>
              <a:t>Tercerizar</a:t>
            </a:r>
            <a:r>
              <a:rPr lang="es-PE" sz="3200" b="1" dirty="0"/>
              <a:t>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57600" y="88900"/>
            <a:ext cx="491490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0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ES" sz="3200" b="1" dirty="0"/>
              <a:t>FOR205 - </a:t>
            </a:r>
            <a:r>
              <a:rPr lang="es-ES" sz="3200" b="1" dirty="0" err="1"/>
              <a:t>Checklist</a:t>
            </a:r>
            <a:r>
              <a:rPr lang="es-ES" sz="3200" b="1" dirty="0"/>
              <a:t> de Evaluación</a:t>
            </a:r>
            <a:endParaRPr lang="es-PE" sz="3200" b="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2800" y="1282700"/>
            <a:ext cx="7581900" cy="4245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9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3031958" cy="2080446"/>
          </a:xfrm>
        </p:spPr>
        <p:txBody>
          <a:bodyPr anchor="ctr">
            <a:noAutofit/>
          </a:bodyPr>
          <a:lstStyle/>
          <a:p>
            <a:pPr algn="ctr"/>
            <a:r>
              <a:rPr lang="es-ES" sz="3200" b="1" dirty="0"/>
              <a:t>FOR210 - Formato de Atención de Requerimiento</a:t>
            </a:r>
            <a:endParaRPr lang="es-PE" sz="3200" b="1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87700" y="152400"/>
            <a:ext cx="5727700" cy="6607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3031958" cy="2080446"/>
          </a:xfrm>
        </p:spPr>
        <p:txBody>
          <a:bodyPr anchor="ctr">
            <a:noAutofit/>
          </a:bodyPr>
          <a:lstStyle/>
          <a:p>
            <a:pPr algn="ctr"/>
            <a:r>
              <a:rPr lang="es-ES" sz="3200" b="1" dirty="0"/>
              <a:t>FOR210 - Formato de Atención de Requerimiento</a:t>
            </a:r>
            <a:endParaRPr lang="es-PE" sz="3200" b="1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9800" y="1270000"/>
            <a:ext cx="7378700" cy="4914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9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07888"/>
              </p:ext>
            </p:extLst>
          </p:nvPr>
        </p:nvGraphicFramePr>
        <p:xfrm>
          <a:off x="487895" y="2132856"/>
          <a:ext cx="9449480" cy="1054096"/>
        </p:xfrm>
        <a:graphic>
          <a:graphicData uri="http://schemas.openxmlformats.org/drawingml/2006/table">
            <a:tbl>
              <a:tblPr/>
              <a:tblGrid>
                <a:gridCol w="529098">
                  <a:extLst>
                    <a:ext uri="{9D8B030D-6E8A-4147-A177-3AD203B41FA5}">
                      <a16:colId xmlns="" xmlns:a16="http://schemas.microsoft.com/office/drawing/2014/main" val="2430337523"/>
                    </a:ext>
                  </a:extLst>
                </a:gridCol>
                <a:gridCol w="453514">
                  <a:extLst>
                    <a:ext uri="{9D8B030D-6E8A-4147-A177-3AD203B41FA5}">
                      <a16:colId xmlns="" xmlns:a16="http://schemas.microsoft.com/office/drawing/2014/main" val="4142371470"/>
                    </a:ext>
                  </a:extLst>
                </a:gridCol>
                <a:gridCol w="717984">
                  <a:extLst>
                    <a:ext uri="{9D8B030D-6E8A-4147-A177-3AD203B41FA5}">
                      <a16:colId xmlns="" xmlns:a16="http://schemas.microsoft.com/office/drawing/2014/main" val="2943379709"/>
                    </a:ext>
                  </a:extLst>
                </a:gridCol>
                <a:gridCol w="755772">
                  <a:extLst>
                    <a:ext uri="{9D8B030D-6E8A-4147-A177-3AD203B41FA5}">
                      <a16:colId xmlns="" xmlns:a16="http://schemas.microsoft.com/office/drawing/2014/main" val="3300397740"/>
                    </a:ext>
                  </a:extLst>
                </a:gridCol>
                <a:gridCol w="529041">
                  <a:extLst>
                    <a:ext uri="{9D8B030D-6E8A-4147-A177-3AD203B41FA5}">
                      <a16:colId xmlns="" xmlns:a16="http://schemas.microsoft.com/office/drawing/2014/main" val="1953491305"/>
                    </a:ext>
                  </a:extLst>
                </a:gridCol>
                <a:gridCol w="680195">
                  <a:extLst>
                    <a:ext uri="{9D8B030D-6E8A-4147-A177-3AD203B41FA5}">
                      <a16:colId xmlns="" xmlns:a16="http://schemas.microsoft.com/office/drawing/2014/main" val="3693597145"/>
                    </a:ext>
                  </a:extLst>
                </a:gridCol>
                <a:gridCol w="869138">
                  <a:extLst>
                    <a:ext uri="{9D8B030D-6E8A-4147-A177-3AD203B41FA5}">
                      <a16:colId xmlns="" xmlns:a16="http://schemas.microsoft.com/office/drawing/2014/main" val="2716537014"/>
                    </a:ext>
                  </a:extLst>
                </a:gridCol>
                <a:gridCol w="563915">
                  <a:extLst>
                    <a:ext uri="{9D8B030D-6E8A-4147-A177-3AD203B41FA5}">
                      <a16:colId xmlns="" xmlns:a16="http://schemas.microsoft.com/office/drawing/2014/main" val="2529666250"/>
                    </a:ext>
                  </a:extLst>
                </a:gridCol>
                <a:gridCol w="641996">
                  <a:extLst>
                    <a:ext uri="{9D8B030D-6E8A-4147-A177-3AD203B41FA5}">
                      <a16:colId xmlns="" xmlns:a16="http://schemas.microsoft.com/office/drawing/2014/main" val="1005022654"/>
                    </a:ext>
                  </a:extLst>
                </a:gridCol>
                <a:gridCol w="581267">
                  <a:extLst>
                    <a:ext uri="{9D8B030D-6E8A-4147-A177-3AD203B41FA5}">
                      <a16:colId xmlns="" xmlns:a16="http://schemas.microsoft.com/office/drawing/2014/main" val="2223084481"/>
                    </a:ext>
                  </a:extLst>
                </a:gridCol>
                <a:gridCol w="670014">
                  <a:extLst>
                    <a:ext uri="{9D8B030D-6E8A-4147-A177-3AD203B41FA5}">
                      <a16:colId xmlns="" xmlns:a16="http://schemas.microsoft.com/office/drawing/2014/main" val="823731134"/>
                    </a:ext>
                  </a:extLst>
                </a:gridCol>
                <a:gridCol w="604685">
                  <a:extLst>
                    <a:ext uri="{9D8B030D-6E8A-4147-A177-3AD203B41FA5}">
                      <a16:colId xmlns="" xmlns:a16="http://schemas.microsoft.com/office/drawing/2014/main" val="1787920998"/>
                    </a:ext>
                  </a:extLst>
                </a:gridCol>
                <a:gridCol w="604685">
                  <a:extLst>
                    <a:ext uri="{9D8B030D-6E8A-4147-A177-3AD203B41FA5}">
                      <a16:colId xmlns="" xmlns:a16="http://schemas.microsoft.com/office/drawing/2014/main" val="1026212822"/>
                    </a:ext>
                  </a:extLst>
                </a:gridCol>
                <a:gridCol w="476046">
                  <a:extLst>
                    <a:ext uri="{9D8B030D-6E8A-4147-A177-3AD203B41FA5}">
                      <a16:colId xmlns="" xmlns:a16="http://schemas.microsoft.com/office/drawing/2014/main" val="380532898"/>
                    </a:ext>
                  </a:extLst>
                </a:gridCol>
                <a:gridCol w="772130">
                  <a:extLst>
                    <a:ext uri="{9D8B030D-6E8A-4147-A177-3AD203B41FA5}">
                      <a16:colId xmlns="" xmlns:a16="http://schemas.microsoft.com/office/drawing/2014/main" val="51576161"/>
                    </a:ext>
                  </a:extLst>
                </a:gridCol>
              </a:tblGrid>
              <a:tr h="21081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Complejidad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2263329"/>
                  </a:ext>
                </a:extLst>
              </a:tr>
              <a:tr h="63245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Plazo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Externos a INSI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Internos (INSI)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Tecnología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el contribuyente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Interno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Otras Entidades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Sub-total RCI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Meses-hombre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A/B/C/D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8727657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721848"/>
                  </a:ext>
                </a:extLst>
              </a:tr>
            </a:tbl>
          </a:graphicData>
        </a:graphic>
      </p:graphicFrame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028557"/>
              </p:ext>
            </p:extLst>
          </p:nvPr>
        </p:nvGraphicFramePr>
        <p:xfrm>
          <a:off x="677335" y="3389408"/>
          <a:ext cx="10452219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112"/>
                <a:gridCol w="4585447"/>
                <a:gridCol w="42446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Parámetro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Mayor Complejidad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Menor Complejidad</a:t>
                      </a:r>
                      <a:endParaRPr lang="es-P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Negocio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 smtClean="0"/>
                        <a:t>Complejidad del negocio, entorno cambiante, muchas disciplinas o especialidades.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 smtClean="0"/>
                        <a:t>No complejidad del negocio, entorno estable, pocas disciplinas o especialidades.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Tecnología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Muchos elementos tecnológicos distintos a integrar, tecnologías nuevas o poco conocidas, falta de soporte nacional, falta de experiencias en el ámbito local.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Muy pocos elementos tecnológicos a integrar, tecnologías tradicionales y muy bien conocidas, abundancia de soporte nacional, con muchas experiencias en el ámbito local.</a:t>
                      </a:r>
                      <a:endParaRPr lang="es-PE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2935259" y="2132856"/>
            <a:ext cx="1206435" cy="105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00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3031958" cy="2080446"/>
          </a:xfrm>
        </p:spPr>
        <p:txBody>
          <a:bodyPr anchor="ctr">
            <a:noAutofit/>
          </a:bodyPr>
          <a:lstStyle/>
          <a:p>
            <a:pPr algn="ctr"/>
            <a:r>
              <a:rPr lang="es-ES" sz="3200" b="1" dirty="0"/>
              <a:t>FOR210 - Formato de Atención de Requerimiento</a:t>
            </a:r>
            <a:endParaRPr lang="es-PE" sz="3200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2800" y="1206500"/>
            <a:ext cx="7518400" cy="5358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-1" y="2213812"/>
            <a:ext cx="3344779" cy="2526630"/>
          </a:xfrm>
        </p:spPr>
        <p:txBody>
          <a:bodyPr anchor="ctr">
            <a:noAutofit/>
          </a:bodyPr>
          <a:lstStyle/>
          <a:p>
            <a:pPr algn="ctr"/>
            <a:r>
              <a:rPr lang="es-PE" sz="3200" b="1" dirty="0"/>
              <a:t>FOR220 - Especificaciones Técnicas / Términos de Referencia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5400" y="88900"/>
            <a:ext cx="5511800" cy="666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7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-1" y="2213812"/>
            <a:ext cx="3344779" cy="2526630"/>
          </a:xfrm>
        </p:spPr>
        <p:txBody>
          <a:bodyPr anchor="ctr">
            <a:noAutofit/>
          </a:bodyPr>
          <a:lstStyle/>
          <a:p>
            <a:pPr algn="ctr"/>
            <a:r>
              <a:rPr lang="es-PE" sz="3200" b="1" dirty="0"/>
              <a:t>FOR220 - Especificaciones Técnicas / Términos de Referencia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8498" y="125730"/>
            <a:ext cx="5119431" cy="660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/>
              <a:t>Procedimiento de Gestión de Configuración aplicado a la documentación de proyectos</a:t>
            </a:r>
            <a:endParaRPr lang="es-PE" sz="4000" b="1" dirty="0"/>
          </a:p>
        </p:txBody>
      </p:sp>
    </p:spTree>
    <p:extLst>
      <p:ext uri="{BB962C8B-B14F-4D97-AF65-F5344CB8AC3E}">
        <p14:creationId xmlns:p14="http://schemas.microsoft.com/office/powerpoint/2010/main" val="1415028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52" y="2363991"/>
            <a:ext cx="3384312" cy="292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AutoShape 14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0" name="AutoShape 16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1" name="AutoShape 18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2" name="2 Marcador de contenido"/>
          <p:cNvSpPr>
            <a:spLocks noGrp="1"/>
          </p:cNvSpPr>
          <p:nvPr>
            <p:ph sz="quarter" idx="1"/>
          </p:nvPr>
        </p:nvSpPr>
        <p:spPr>
          <a:xfrm>
            <a:off x="677341" y="2363991"/>
            <a:ext cx="7204536" cy="31898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/>
              <a:t>Establecer un procedimiento de Gestión de Configuración, que permita llevar a cabo una adecuada organización de los artefactos (documentación) generados en los proyectos  informáticos</a:t>
            </a:r>
            <a:r>
              <a:rPr lang="es-ES" sz="2400" dirty="0" smtClean="0"/>
              <a:t>.</a:t>
            </a:r>
            <a:endParaRPr lang="es-PE" sz="24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OBJETIVO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" y="69124"/>
            <a:ext cx="3271487" cy="616979"/>
          </a:xfrm>
          <a:prstGeom prst="rect">
            <a:avLst/>
          </a:prstGeom>
        </p:spPr>
      </p:pic>
      <p:pic>
        <p:nvPicPr>
          <p:cNvPr id="10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146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AutoShape 14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0" name="AutoShape 16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1" name="AutoShape 18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2" name="2 Marcador de contenido"/>
          <p:cNvSpPr>
            <a:spLocks noGrp="1"/>
          </p:cNvSpPr>
          <p:nvPr>
            <p:ph sz="quarter" idx="1"/>
          </p:nvPr>
        </p:nvSpPr>
        <p:spPr>
          <a:xfrm>
            <a:off x="677341" y="2363991"/>
            <a:ext cx="7162294" cy="281760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2400" dirty="0"/>
              <a:t>El presente procedimiento está dirigido a los colaboradores de la DGPROY, responsables de generar y mantener actualizados los artefactos (documentación) elaborados en los proyectos informáticos, se incluye también los artefactos que se reciben como resultado de alguna adquisición</a:t>
            </a:r>
            <a:r>
              <a:rPr lang="es-ES" sz="2400" dirty="0" smtClean="0"/>
              <a:t>.</a:t>
            </a:r>
            <a:endParaRPr lang="es-PE" sz="24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ALCANCE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" y="69124"/>
            <a:ext cx="3271487" cy="616979"/>
          </a:xfrm>
          <a:prstGeom prst="rect">
            <a:avLst/>
          </a:prstGeom>
        </p:spPr>
      </p:pic>
      <p:pic>
        <p:nvPicPr>
          <p:cNvPr id="10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alc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310" y="3017379"/>
            <a:ext cx="3765549" cy="28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890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-59870" y="72571"/>
            <a:ext cx="8893629" cy="3918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b="1" dirty="0"/>
              <a:t>Estructura del repositorio de Documentación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xmlns="" id="{A2586D1E-B551-4994-9EB3-CDC307BBD4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38832"/>
          <a:ext cx="12191998" cy="6224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xmlns="" val="1962738075"/>
                    </a:ext>
                  </a:extLst>
                </a:gridCol>
                <a:gridCol w="1445559">
                  <a:extLst>
                    <a:ext uri="{9D8B030D-6E8A-4147-A177-3AD203B41FA5}">
                      <a16:colId xmlns:a16="http://schemas.microsoft.com/office/drawing/2014/main" xmlns="" val="3075008940"/>
                    </a:ext>
                  </a:extLst>
                </a:gridCol>
                <a:gridCol w="1820155">
                  <a:extLst>
                    <a:ext uri="{9D8B030D-6E8A-4147-A177-3AD203B41FA5}">
                      <a16:colId xmlns:a16="http://schemas.microsoft.com/office/drawing/2014/main" xmlns="" val="2438910618"/>
                    </a:ext>
                  </a:extLst>
                </a:gridCol>
                <a:gridCol w="3935186">
                  <a:extLst>
                    <a:ext uri="{9D8B030D-6E8A-4147-A177-3AD203B41FA5}">
                      <a16:colId xmlns:a16="http://schemas.microsoft.com/office/drawing/2014/main" xmlns="" val="2846569163"/>
                    </a:ext>
                  </a:extLst>
                </a:gridCol>
                <a:gridCol w="3962398">
                  <a:extLst>
                    <a:ext uri="{9D8B030D-6E8A-4147-A177-3AD203B41FA5}">
                      <a16:colId xmlns:a16="http://schemas.microsoft.com/office/drawing/2014/main" xmlns="" val="2756605747"/>
                    </a:ext>
                  </a:extLst>
                </a:gridCol>
              </a:tblGrid>
              <a:tr h="170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NIVEL 0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NIVEL 1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NIVEL 2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ARTEFACTO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NOMENCLATURA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extLst>
                  <a:ext uri="{0D108BD9-81ED-4DB2-BD59-A6C34878D82A}">
                    <a16:rowId xmlns:a16="http://schemas.microsoft.com/office/drawing/2014/main" xmlns="" val="2169290048"/>
                  </a:ext>
                </a:extLst>
              </a:tr>
              <a:tr h="198587">
                <a:tc rowSpan="3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Requerimientos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 rowSpan="3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[Código Proyecto] _[Descripción de Proyecto según figura en el portafolio]</a:t>
                      </a:r>
                      <a:br>
                        <a:rPr lang="es-PE" sz="1200" dirty="0">
                          <a:effectLst/>
                        </a:rPr>
                      </a:br>
                      <a:endParaRPr lang="es-PE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 rowSpan="1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1_Gestión_Proyecto Informático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Evaluación del Enfoque Gestión de Proyectos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Acta_Evaluación_[Código_Proyecto].doc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417471940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Plan de Gestión de Proyectos Informáticos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Plan _Gestión_Proyecto_Inf_[Código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964756864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Plan de Gestión Ágil de Proyectos Informáticos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Plan _Gestión_Ágil_Proyecto_Inf_[Código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2362079511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Constitución del Proyecto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Acta_proyecto_[Código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646177378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Incepción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Acta_incepción_[Código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490818781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Clasificación de Interesados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Clasificación_Interesados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878245805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Enunciado del Alcance del Proyecto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Enunciado_Alcance_Proyecto_[Código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738127102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Estructura de Desglose del Trabajo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Estructura_Desglose_Trabajo_[Código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657117671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Diccionario EDT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Diccionario_EDT_[Código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001721782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Matriz de Actividades de Calidad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Matriz_Actividades_Calidad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825143666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Organigrama del Proyecto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Organigrama_Proyecto_[Código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2859663609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Matriz RACI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Matriz_RACI_[Código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23462968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Matriz de Mecanismos de Comunicación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Matriz_Mecanismos_Comunicación_[Código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915255780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Reunión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Acta_reunión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360032672"/>
                  </a:ext>
                </a:extLst>
              </a:tr>
              <a:tr h="29171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Solicitud de Cambio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SC_[Fecha de fin de elaboración de la SC]_[Código Proyecto]. </a:t>
                      </a:r>
                      <a:r>
                        <a:rPr lang="es-PE" sz="1000" dirty="0" err="1">
                          <a:effectLst/>
                        </a:rPr>
                        <a:t>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4146486563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Aceptación de Cierre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Acta_Aceptación_Cierre_[Código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425927512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Backlog</a:t>
                      </a:r>
                      <a:r>
                        <a:rPr lang="es-PE" sz="1000" dirty="0">
                          <a:effectLst/>
                        </a:rPr>
                        <a:t> del Producto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Backlog_producto</a:t>
                      </a:r>
                      <a:r>
                        <a:rPr lang="es-PE" sz="1000" dirty="0">
                          <a:effectLst/>
                        </a:rPr>
                        <a:t>_[Código Proyecto]. xlsx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2576186449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Log de Retrospectiva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Log_retrospectiva_[Código Proyecto]. xlsx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536321477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2_Modelamiento_Proceso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Ficha de formulación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f1_[Código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2103299854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Modelo de Procesos de Negocio (MPN)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mpn_[código del MPN].doc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440042048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Diagrama MPN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mpn_[código del MPN]_diagrama.bpm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715915959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Ficha de Determinación de Proceso (FDP)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fdp</a:t>
                      </a:r>
                      <a:r>
                        <a:rPr lang="es-PE" sz="1000" dirty="0">
                          <a:effectLst/>
                        </a:rPr>
                        <a:t>_[código del MPN].xlsx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524167812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Lista V&amp;V MPN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lv_[código del MPN]_mpn.xlsx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956910741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Analisis de sistema de información y de la solucion tecnológica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iasi_[Código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573998520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3_Adquisicion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r>
                        <a:rPr lang="es-PE" sz="1000" dirty="0">
                          <a:effectLst/>
                        </a:rPr>
                        <a:t>Informe Hacer-Comprar-Tercerizar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dirty="0" err="1">
                          <a:effectLst/>
                        </a:rPr>
                        <a:t>hacer_comp_terce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988878344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Formato de Atención de Requerimiento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far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00481800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Términos de referencia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tdr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2674421376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Especificaciones Técnicas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eett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184683630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Informe técnico previo de evaluación del software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Inf_tpes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596103706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Informe de estandarización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Inf_est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710656211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Bases Integradas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bas_int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586587016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Cotizaciones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cotiz_prov</a:t>
                      </a:r>
                      <a:r>
                        <a:rPr lang="es-PE" sz="1000" dirty="0">
                          <a:effectLst/>
                        </a:rPr>
                        <a:t>_[Código Adquisición]_[Nombre Proveedor].pdf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2056538182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Contrato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Contrato_[Código Adquisición].pdf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7300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9349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-59870" y="580572"/>
            <a:ext cx="8893629" cy="3918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b="1" dirty="0"/>
              <a:t>Estructura del repositorio de Documentación (POL)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xmlns="" id="{A2586D1E-B551-4994-9EB3-CDC307BBD4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845124"/>
          <a:ext cx="12191998" cy="23961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xmlns="" val="1962738075"/>
                    </a:ext>
                  </a:extLst>
                </a:gridCol>
                <a:gridCol w="1445559">
                  <a:extLst>
                    <a:ext uri="{9D8B030D-6E8A-4147-A177-3AD203B41FA5}">
                      <a16:colId xmlns:a16="http://schemas.microsoft.com/office/drawing/2014/main" xmlns="" val="3075008940"/>
                    </a:ext>
                  </a:extLst>
                </a:gridCol>
                <a:gridCol w="1820155">
                  <a:extLst>
                    <a:ext uri="{9D8B030D-6E8A-4147-A177-3AD203B41FA5}">
                      <a16:colId xmlns:a16="http://schemas.microsoft.com/office/drawing/2014/main" xmlns="" val="2438910618"/>
                    </a:ext>
                  </a:extLst>
                </a:gridCol>
                <a:gridCol w="3935186">
                  <a:extLst>
                    <a:ext uri="{9D8B030D-6E8A-4147-A177-3AD203B41FA5}">
                      <a16:colId xmlns:a16="http://schemas.microsoft.com/office/drawing/2014/main" xmlns="" val="2846569163"/>
                    </a:ext>
                  </a:extLst>
                </a:gridCol>
                <a:gridCol w="3962398">
                  <a:extLst>
                    <a:ext uri="{9D8B030D-6E8A-4147-A177-3AD203B41FA5}">
                      <a16:colId xmlns:a16="http://schemas.microsoft.com/office/drawing/2014/main" xmlns="" val="2756605747"/>
                    </a:ext>
                  </a:extLst>
                </a:gridCol>
              </a:tblGrid>
              <a:tr h="146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NIVEL 0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NIVEL 1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NIVEL 2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ARTEFACTO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NOMENCLATURA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extLst>
                  <a:ext uri="{0D108BD9-81ED-4DB2-BD59-A6C34878D82A}">
                    <a16:rowId xmlns:a16="http://schemas.microsoft.com/office/drawing/2014/main" xmlns="" val="2169290048"/>
                  </a:ext>
                </a:extLst>
              </a:tr>
              <a:tr h="368306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Requerimientos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[Código Proyecto] _[Descripción de Proyecto según figura en el portafolio]</a:t>
                      </a:r>
                      <a:br>
                        <a:rPr lang="es-PE" sz="1200" dirty="0">
                          <a:effectLst/>
                        </a:rPr>
                      </a:br>
                      <a:endParaRPr lang="es-PE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1_Gestión_Proyecto Informático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Registro Interesados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Registro_Interesados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3417471940"/>
                  </a:ext>
                </a:extLst>
              </a:tr>
              <a:tr h="35859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Cronograma del Proyecto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Cronograma_Proyecto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4041719883"/>
                  </a:ext>
                </a:extLst>
              </a:tr>
              <a:tr h="32857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Costos y Equipo del Proyecto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Costos_Equipo_Proyecto_[Código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2994357193"/>
                  </a:ext>
                </a:extLst>
              </a:tr>
              <a:tr h="37428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Registro de Riesgos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Registro_Riesgos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1951108028"/>
                  </a:ext>
                </a:extLst>
              </a:tr>
              <a:tr h="25355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Registro de Problemas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Registro_Problemas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4023476048"/>
                  </a:ext>
                </a:extLst>
              </a:tr>
              <a:tr h="39143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Informe de Estado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Informe_Estado_[Código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756359295"/>
                  </a:ext>
                </a:extLst>
              </a:tr>
              <a:tr h="16900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Lección Aprendida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Lección_Aprendida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:a16="http://schemas.microsoft.com/office/drawing/2014/main" xmlns="" val="2586542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9383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91" y="2215452"/>
            <a:ext cx="6397900" cy="319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77341" y="926649"/>
            <a:ext cx="9703788" cy="8708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¿Preguntas?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8759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HINKCELLSTATEDONOTDELETE" val="CfLTviJcSEyJrmkLTg3K4w"/>
</p:tagLst>
</file>

<file path=ppt/theme/theme1.xml><?xml version="1.0" encoding="utf-8"?>
<a:theme xmlns:a="http://schemas.openxmlformats.org/drawingml/2006/main" name="Facet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BC2534E237874AB37AF376971368A1" ma:contentTypeVersion="17" ma:contentTypeDescription="Crear nuevo documento." ma:contentTypeScope="" ma:versionID="b7fc1b7999e8b5a05e6d59201b4f73f7">
  <xsd:schema xmlns:xsd="http://www.w3.org/2001/XMLSchema" xmlns:xs="http://www.w3.org/2001/XMLSchema" xmlns:p="http://schemas.microsoft.com/office/2006/metadata/properties" xmlns:ns2="0ed16b75-841b-473b-80c2-f92ca555f369" xmlns:ns3="ce6ac9bf-a463-4737-8798-f6f06c501059" targetNamespace="http://schemas.microsoft.com/office/2006/metadata/properties" ma:root="true" ma:fieldsID="9df9f9060c3eaec36d85660f75b7d25e" ns2:_="" ns3:_="">
    <xsd:import namespace="0ed16b75-841b-473b-80c2-f92ca555f369"/>
    <xsd:import namespace="ce6ac9bf-a463-4737-8798-f6f06c501059"/>
    <xsd:element name="properties">
      <xsd:complexType>
        <xsd:sequence>
          <xsd:element name="documentManagement">
            <xsd:complexType>
              <xsd:all>
                <xsd:element ref="ns2:Fech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16b75-841b-473b-80c2-f92ca555f369" elementFormDefault="qualified">
    <xsd:import namespace="http://schemas.microsoft.com/office/2006/documentManagement/types"/>
    <xsd:import namespace="http://schemas.microsoft.com/office/infopath/2007/PartnerControls"/>
    <xsd:element name="Fecha" ma:index="8" nillable="true" ma:displayName="Fecha" ma:format="DateOnly" ma:internalName="Fecha">
      <xsd:simpleType>
        <xsd:restriction base="dms:DateTim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6ac9bf-a463-4737-8798-f6f06c50105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echa xmlns="0ed16b75-841b-473b-80c2-f92ca555f369" xsi:nil="true"/>
  </documentManagement>
</p:properties>
</file>

<file path=customXml/itemProps1.xml><?xml version="1.0" encoding="utf-8"?>
<ds:datastoreItem xmlns:ds="http://schemas.openxmlformats.org/officeDocument/2006/customXml" ds:itemID="{6CB629B6-3DF3-4919-AD0F-51BE0CFFAC9B}"/>
</file>

<file path=customXml/itemProps2.xml><?xml version="1.0" encoding="utf-8"?>
<ds:datastoreItem xmlns:ds="http://schemas.openxmlformats.org/officeDocument/2006/customXml" ds:itemID="{416F5480-90A5-478D-B864-49818D4DBDA8}"/>
</file>

<file path=customXml/itemProps3.xml><?xml version="1.0" encoding="utf-8"?>
<ds:datastoreItem xmlns:ds="http://schemas.openxmlformats.org/officeDocument/2006/customXml" ds:itemID="{DD2CB091-8985-400E-AD04-45F94B159283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1318</TotalTime>
  <Words>2682</Words>
  <Application>Microsoft Office PowerPoint</Application>
  <PresentationFormat>Panorámica</PresentationFormat>
  <Paragraphs>874</Paragraphs>
  <Slides>98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98</vt:i4>
      </vt:variant>
    </vt:vector>
  </HeadingPairs>
  <TitlesOfParts>
    <vt:vector size="109" baseType="lpstr">
      <vt:lpstr>Dotum</vt:lpstr>
      <vt:lpstr>MS Mincho</vt:lpstr>
      <vt:lpstr>Arial</vt:lpstr>
      <vt:lpstr>Calibri</vt:lpstr>
      <vt:lpstr>Century Gothic</vt:lpstr>
      <vt:lpstr>PF DinDisplay Pro Black</vt:lpstr>
      <vt:lpstr>Times New Roman</vt:lpstr>
      <vt:lpstr>Trebuchet MS</vt:lpstr>
      <vt:lpstr>Wingdings 3</vt:lpstr>
      <vt:lpstr>Faceta</vt:lpstr>
      <vt:lpstr>TCLayout.ActiveDocument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FOR001 - Acta de Evaluación del Enfoque de Gestión de Proyectos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MATRIZ DE ACTIVIDADES POR CLASE DE PROYECTO</vt:lpstr>
      <vt:lpstr>MATRIZ DE FORMATOS</vt:lpstr>
      <vt:lpstr>FOR010 - Acta de Constitución del Proyecto</vt:lpstr>
      <vt:lpstr>FOR010 - Acta de Constitución del Proyecto</vt:lpstr>
      <vt:lpstr>Presentación de PowerPoint</vt:lpstr>
      <vt:lpstr>MATRIZ DE ACTIVIDADES POR CLASE DE PROYECTO</vt:lpstr>
      <vt:lpstr>MATRIZ DE FORMATOS</vt:lpstr>
      <vt:lpstr>FOR040 - Enunciado del Alcance del Proyecto</vt:lpstr>
      <vt:lpstr>FOR020 - Registro de Interesados </vt:lpstr>
      <vt:lpstr>FOR030 - Clasificación de Interesados</vt:lpstr>
      <vt:lpstr>FOR030 - Clasificación de Interesados</vt:lpstr>
      <vt:lpstr>FOR050 - Estructura de Desglose del Trabajo</vt:lpstr>
      <vt:lpstr>FOR060 - Diccionario EDT</vt:lpstr>
      <vt:lpstr>FOR070 - Cronograma del Proyecto</vt:lpstr>
      <vt:lpstr>FOR080 - Costos y Equipo del Proyecto</vt:lpstr>
      <vt:lpstr>FOR090 - Matriz de Actividades de Calidad</vt:lpstr>
      <vt:lpstr>FOR100 - Organigrama del Proyecto</vt:lpstr>
      <vt:lpstr>FOR100 - Organigrama del Proyecto</vt:lpstr>
      <vt:lpstr>FOR110 - Matriz RACI</vt:lpstr>
      <vt:lpstr>FOR120 - Matriz de Mecanismos de Comunicación</vt:lpstr>
      <vt:lpstr>FOR130 - Registro de Riesgos</vt:lpstr>
      <vt:lpstr>Presentación de PowerPoint</vt:lpstr>
      <vt:lpstr>MATRIZ DE ACTIVIDADES POR CLASE DE PROYECTO</vt:lpstr>
      <vt:lpstr>MATRIZ DE FORMATOS</vt:lpstr>
      <vt:lpstr>FOR140 - Acta de Reunión</vt:lpstr>
      <vt:lpstr>FOR140 - Acta de Reunión</vt:lpstr>
      <vt:lpstr>FOR150 - Registro de Problemas</vt:lpstr>
      <vt:lpstr>Presentación de PowerPoint</vt:lpstr>
      <vt:lpstr>MATRIZ DE ACTIVIDADES POR CLASE DE PROYECTO</vt:lpstr>
      <vt:lpstr>MATRIZ DE FORMATOS</vt:lpstr>
      <vt:lpstr>FOR160 - Informe de Estado</vt:lpstr>
      <vt:lpstr>FOR160 - Informe de Estado</vt:lpstr>
      <vt:lpstr>FOR160 - Informe de Estado</vt:lpstr>
      <vt:lpstr>FOR160 - Informe de Estado</vt:lpstr>
      <vt:lpstr>Presentación de PowerPoint</vt:lpstr>
      <vt:lpstr>MATRIZ DE ACTIVIDADES POR CLASE DE PROYECTO</vt:lpstr>
      <vt:lpstr>MATRIZ DE FORMATOS</vt:lpstr>
      <vt:lpstr>FOR190 – Lección Aprendida </vt:lpstr>
      <vt:lpstr>FOR180 - Acta de Aceptación de Cierre</vt:lpstr>
      <vt:lpstr>Presentación de PowerPoint</vt:lpstr>
      <vt:lpstr>Presentación de PowerPoint</vt:lpstr>
      <vt:lpstr>MATRIZ DE FORMATOS</vt:lpstr>
      <vt:lpstr>FOR010 - Acta de Constitución del Proyecto</vt:lpstr>
      <vt:lpstr>FOR010 - Acta de Constitución del Proyecto</vt:lpstr>
      <vt:lpstr>FOR011 - Registro de Visión</vt:lpstr>
      <vt:lpstr>FOR012 - Registro de Alcance</vt:lpstr>
      <vt:lpstr>FOR015 - Acta de Incepción</vt:lpstr>
      <vt:lpstr>FOR020 - Registro de Interesados </vt:lpstr>
      <vt:lpstr>FOR130 - Registro de Riesgos</vt:lpstr>
      <vt:lpstr>Presentación de PowerPoint</vt:lpstr>
      <vt:lpstr>MATRIZ DE FORMATOS</vt:lpstr>
      <vt:lpstr>FOR230 - Backlog del Producto</vt:lpstr>
      <vt:lpstr>FOR070 - Cronograma del Proyecto</vt:lpstr>
      <vt:lpstr>Presentación de PowerPoint</vt:lpstr>
      <vt:lpstr>MATRIZ DE FORMATOS</vt:lpstr>
      <vt:lpstr>FOR240 - Log de Retrospectiva</vt:lpstr>
      <vt:lpstr>FOR190 – Lección Aprendida </vt:lpstr>
      <vt:lpstr>FOR180 - Acta de Aceptación de Cierre</vt:lpstr>
      <vt:lpstr>FOR170 - Solicitud de Cambio</vt:lpstr>
      <vt:lpstr>FOR170 - Solicitud de Cambio</vt:lpstr>
      <vt:lpstr>Presentación de PowerPoint</vt:lpstr>
      <vt:lpstr>Presentación de PowerPoint</vt:lpstr>
      <vt:lpstr>MATRIZ DE FORMATOS</vt:lpstr>
      <vt:lpstr>FOR170 - Solicitud de Cambio</vt:lpstr>
      <vt:lpstr>FOR170 - Solicitud de Cambio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MATRIZ DE FORMATOS</vt:lpstr>
      <vt:lpstr>FOR200 - Informe de Hacer-Comprar-Tercerizar </vt:lpstr>
      <vt:lpstr>FOR205 - Checklist de Evaluación</vt:lpstr>
      <vt:lpstr>FOR210 - Formato de Atención de Requerimiento</vt:lpstr>
      <vt:lpstr>FOR210 - Formato de Atención de Requerimiento</vt:lpstr>
      <vt:lpstr>FOR210 - Formato de Atención de Requerimiento</vt:lpstr>
      <vt:lpstr>FOR220 - Especificaciones Técnicas / Términos de Referencia</vt:lpstr>
      <vt:lpstr>FOR220 - Especificaciones Técnicas / Términos de Referencia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Ingrid Pizarro</dc:creator>
  <cp:lastModifiedBy>Ingrid Pizarro</cp:lastModifiedBy>
  <cp:revision>143</cp:revision>
  <dcterms:created xsi:type="dcterms:W3CDTF">2017-12-06T20:07:58Z</dcterms:created>
  <dcterms:modified xsi:type="dcterms:W3CDTF">2019-02-08T20:28:25Z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0x01010033BC2534E237874AB37AF376971368A1</vt:lpwstr>
  </property>
</Properties>
</file>